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sldIdLst>
    <p:sldId id="256" r:id="rId2"/>
    <p:sldId id="357" r:id="rId3"/>
    <p:sldId id="318" r:id="rId4"/>
    <p:sldId id="319" r:id="rId5"/>
    <p:sldId id="320" r:id="rId6"/>
    <p:sldId id="321" r:id="rId7"/>
    <p:sldId id="354" r:id="rId8"/>
    <p:sldId id="355" r:id="rId9"/>
    <p:sldId id="356" r:id="rId10"/>
    <p:sldId id="370" r:id="rId11"/>
    <p:sldId id="322" r:id="rId12"/>
    <p:sldId id="324" r:id="rId13"/>
    <p:sldId id="361" r:id="rId14"/>
    <p:sldId id="362" r:id="rId15"/>
    <p:sldId id="351" r:id="rId16"/>
    <p:sldId id="323" r:id="rId17"/>
    <p:sldId id="325" r:id="rId18"/>
    <p:sldId id="369" r:id="rId19"/>
    <p:sldId id="326" r:id="rId20"/>
    <p:sldId id="327" r:id="rId21"/>
    <p:sldId id="328" r:id="rId22"/>
    <p:sldId id="360" r:id="rId23"/>
    <p:sldId id="359" r:id="rId24"/>
    <p:sldId id="331" r:id="rId25"/>
    <p:sldId id="367" r:id="rId26"/>
    <p:sldId id="368" r:id="rId27"/>
    <p:sldId id="366" r:id="rId28"/>
    <p:sldId id="332" r:id="rId29"/>
  </p:sldIdLst>
  <p:sldSz cx="9144000" cy="6858000" type="screen4x3"/>
  <p:notesSz cx="6248400" cy="9601200"/>
  <p:defaultTextStyle>
    <a:defPPr>
      <a:defRPr lang="de-DE"/>
    </a:defPPr>
    <a:lvl1pPr algn="ctr" rtl="0" eaLnBrk="0" fontAlgn="base" hangingPunct="0">
      <a:spcBef>
        <a:spcPct val="0"/>
      </a:spcBef>
      <a:spcAft>
        <a:spcPct val="0"/>
      </a:spcAft>
      <a:defRPr sz="4800" b="1" kern="1200">
        <a:solidFill>
          <a:schemeClr val="bg1"/>
        </a:solidFill>
        <a:latin typeface="Comic Sans MS" pitchFamily="66" charset="0"/>
        <a:ea typeface="+mn-ea"/>
        <a:cs typeface="+mn-cs"/>
      </a:defRPr>
    </a:lvl1pPr>
    <a:lvl2pPr marL="457200" algn="ctr" rtl="0" eaLnBrk="0" fontAlgn="base" hangingPunct="0">
      <a:spcBef>
        <a:spcPct val="0"/>
      </a:spcBef>
      <a:spcAft>
        <a:spcPct val="0"/>
      </a:spcAft>
      <a:defRPr sz="4800" b="1" kern="1200">
        <a:solidFill>
          <a:schemeClr val="bg1"/>
        </a:solidFill>
        <a:latin typeface="Comic Sans MS" pitchFamily="66" charset="0"/>
        <a:ea typeface="+mn-ea"/>
        <a:cs typeface="+mn-cs"/>
      </a:defRPr>
    </a:lvl2pPr>
    <a:lvl3pPr marL="914400" algn="ctr" rtl="0" eaLnBrk="0" fontAlgn="base" hangingPunct="0">
      <a:spcBef>
        <a:spcPct val="0"/>
      </a:spcBef>
      <a:spcAft>
        <a:spcPct val="0"/>
      </a:spcAft>
      <a:defRPr sz="4800" b="1" kern="1200">
        <a:solidFill>
          <a:schemeClr val="bg1"/>
        </a:solidFill>
        <a:latin typeface="Comic Sans MS" pitchFamily="66" charset="0"/>
        <a:ea typeface="+mn-ea"/>
        <a:cs typeface="+mn-cs"/>
      </a:defRPr>
    </a:lvl3pPr>
    <a:lvl4pPr marL="1371600" algn="ctr" rtl="0" eaLnBrk="0" fontAlgn="base" hangingPunct="0">
      <a:spcBef>
        <a:spcPct val="0"/>
      </a:spcBef>
      <a:spcAft>
        <a:spcPct val="0"/>
      </a:spcAft>
      <a:defRPr sz="4800" b="1" kern="1200">
        <a:solidFill>
          <a:schemeClr val="bg1"/>
        </a:solidFill>
        <a:latin typeface="Comic Sans MS" pitchFamily="66" charset="0"/>
        <a:ea typeface="+mn-ea"/>
        <a:cs typeface="+mn-cs"/>
      </a:defRPr>
    </a:lvl4pPr>
    <a:lvl5pPr marL="1828800" algn="ctr" rtl="0" eaLnBrk="0" fontAlgn="base" hangingPunct="0">
      <a:spcBef>
        <a:spcPct val="0"/>
      </a:spcBef>
      <a:spcAft>
        <a:spcPct val="0"/>
      </a:spcAft>
      <a:defRPr sz="4800" b="1" kern="1200">
        <a:solidFill>
          <a:schemeClr val="bg1"/>
        </a:solidFill>
        <a:latin typeface="Comic Sans MS" pitchFamily="66" charset="0"/>
        <a:ea typeface="+mn-ea"/>
        <a:cs typeface="+mn-cs"/>
      </a:defRPr>
    </a:lvl5pPr>
    <a:lvl6pPr marL="2286000" algn="l" defTabSz="914400" rtl="0" eaLnBrk="1" latinLnBrk="0" hangingPunct="1">
      <a:defRPr sz="4800" b="1" kern="1200">
        <a:solidFill>
          <a:schemeClr val="bg1"/>
        </a:solidFill>
        <a:latin typeface="Comic Sans MS" pitchFamily="66" charset="0"/>
        <a:ea typeface="+mn-ea"/>
        <a:cs typeface="+mn-cs"/>
      </a:defRPr>
    </a:lvl6pPr>
    <a:lvl7pPr marL="2743200" algn="l" defTabSz="914400" rtl="0" eaLnBrk="1" latinLnBrk="0" hangingPunct="1">
      <a:defRPr sz="4800" b="1" kern="1200">
        <a:solidFill>
          <a:schemeClr val="bg1"/>
        </a:solidFill>
        <a:latin typeface="Comic Sans MS" pitchFamily="66" charset="0"/>
        <a:ea typeface="+mn-ea"/>
        <a:cs typeface="+mn-cs"/>
      </a:defRPr>
    </a:lvl7pPr>
    <a:lvl8pPr marL="3200400" algn="l" defTabSz="914400" rtl="0" eaLnBrk="1" latinLnBrk="0" hangingPunct="1">
      <a:defRPr sz="4800" b="1" kern="1200">
        <a:solidFill>
          <a:schemeClr val="bg1"/>
        </a:solidFill>
        <a:latin typeface="Comic Sans MS" pitchFamily="66" charset="0"/>
        <a:ea typeface="+mn-ea"/>
        <a:cs typeface="+mn-cs"/>
      </a:defRPr>
    </a:lvl8pPr>
    <a:lvl9pPr marL="3657600" algn="l" defTabSz="914400" rtl="0" eaLnBrk="1" latinLnBrk="0" hangingPunct="1">
      <a:defRPr sz="4800" b="1" kern="1200">
        <a:solidFill>
          <a:schemeClr val="bg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333399"/>
    <a:srgbClr val="3366FF"/>
    <a:srgbClr val="0099FF"/>
    <a:srgbClr val="CC99FF"/>
    <a:srgbClr val="33CC33"/>
    <a:srgbClr val="FFFF00"/>
    <a:srgbClr val="00FFFF"/>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2787"/>
    <p:restoredTop sz="90929"/>
  </p:normalViewPr>
  <p:slideViewPr>
    <p:cSldViewPr>
      <p:cViewPr>
        <p:scale>
          <a:sx n="100" d="100"/>
          <a:sy n="100" d="100"/>
        </p:scale>
        <p:origin x="-384" y="-78"/>
      </p:cViewPr>
      <p:guideLst>
        <p:guide orient="horz" pos="2784"/>
        <p:guide pos="4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708275"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charset="0"/>
              </a:defRPr>
            </a:lvl1pPr>
          </a:lstStyle>
          <a:p>
            <a:pPr>
              <a:defRPr/>
            </a:pPr>
            <a:endParaRPr lang="en-US"/>
          </a:p>
        </p:txBody>
      </p:sp>
      <p:sp>
        <p:nvSpPr>
          <p:cNvPr id="11267" name="Rectangle 3"/>
          <p:cNvSpPr>
            <a:spLocks noGrp="1" noChangeArrowheads="1"/>
          </p:cNvSpPr>
          <p:nvPr>
            <p:ph type="dt" idx="1"/>
          </p:nvPr>
        </p:nvSpPr>
        <p:spPr bwMode="auto">
          <a:xfrm>
            <a:off x="3540125" y="0"/>
            <a:ext cx="2708275"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charset="0"/>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723900" y="720725"/>
            <a:ext cx="4800600" cy="36004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833438" y="4560888"/>
            <a:ext cx="458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Klicken Sie, um die Formate des Vorlagentextes zu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p>
        </p:txBody>
      </p:sp>
      <p:sp>
        <p:nvSpPr>
          <p:cNvPr id="11270" name="Rectangle 6"/>
          <p:cNvSpPr>
            <a:spLocks noGrp="1" noChangeArrowheads="1"/>
          </p:cNvSpPr>
          <p:nvPr>
            <p:ph type="ftr" sz="quarter" idx="4"/>
          </p:nvPr>
        </p:nvSpPr>
        <p:spPr bwMode="auto">
          <a:xfrm>
            <a:off x="0" y="9121775"/>
            <a:ext cx="2708275"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charset="0"/>
              </a:defRPr>
            </a:lvl1pPr>
          </a:lstStyle>
          <a:p>
            <a:pPr>
              <a:defRPr/>
            </a:pPr>
            <a:endParaRPr lang="en-US"/>
          </a:p>
        </p:txBody>
      </p:sp>
      <p:sp>
        <p:nvSpPr>
          <p:cNvPr id="11271" name="Rectangle 7"/>
          <p:cNvSpPr>
            <a:spLocks noGrp="1" noChangeArrowheads="1"/>
          </p:cNvSpPr>
          <p:nvPr>
            <p:ph type="sldNum" sz="quarter" idx="5"/>
          </p:nvPr>
        </p:nvSpPr>
        <p:spPr bwMode="auto">
          <a:xfrm>
            <a:off x="3540125" y="9121775"/>
            <a:ext cx="2708275"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charset="0"/>
              </a:defRPr>
            </a:lvl1pPr>
          </a:lstStyle>
          <a:p>
            <a:pPr>
              <a:defRPr/>
            </a:pPr>
            <a:fld id="{88CB2229-CD3A-4676-B650-0B777DD553A7}" type="slidenum">
              <a:rPr lang="en-US"/>
              <a:pPr>
                <a:defRPr/>
              </a:pPr>
              <a:t>‹Nr.›</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DD01B1D-C5B5-43B8-BA35-71CA57D4E6CD}" type="slidenum">
              <a:rPr lang="de-DE"/>
              <a:pPr>
                <a:defRPr/>
              </a:pPr>
              <a:t>2</a:t>
            </a:fld>
            <a:endParaRPr lang="de-DE"/>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de-DE"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BA1E7F5-439B-48F4-A9BA-6DF66CC19031}" type="slidenum">
              <a:rPr lang="de-DE"/>
              <a:pPr>
                <a:defRPr/>
              </a:pPr>
              <a:t>‹Nr.›</a:t>
            </a:fld>
            <a:endParaRPr lang="de-DE"/>
          </a:p>
        </p:txBody>
      </p:sp>
    </p:spTree>
  </p:cSld>
  <p:clrMapOvr>
    <a:masterClrMapping/>
  </p:clrMapOvr>
  <p:transition>
    <p:check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A9E1B328-2F70-450E-B82A-0C462EEE1C66}" type="slidenum">
              <a:rPr lang="de-DE"/>
              <a:pPr>
                <a:defRPr/>
              </a:pPr>
              <a:t>‹Nr.›</a:t>
            </a:fld>
            <a:endParaRPr lang="de-DE"/>
          </a:p>
        </p:txBody>
      </p:sp>
    </p:spTree>
  </p:cSld>
  <p:clrMapOvr>
    <a:masterClrMapping/>
  </p:clrMapOvr>
  <p:transition>
    <p:check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1E12C143-1CD4-472B-B79F-3FAB9AF13483}" type="slidenum">
              <a:rPr lang="de-DE"/>
              <a:pPr>
                <a:defRPr/>
              </a:pPr>
              <a:t>‹Nr.›</a:t>
            </a:fld>
            <a:endParaRPr lang="de-DE"/>
          </a:p>
        </p:txBody>
      </p:sp>
    </p:spTree>
  </p:cSld>
  <p:clrMapOvr>
    <a:masterClrMapping/>
  </p:clrMapOvr>
  <p:transition>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D98CC92F-E7BE-4844-8CF3-05E807A13118}" type="slidenum">
              <a:rPr lang="de-DE"/>
              <a:pPr>
                <a:defRPr/>
              </a:pPr>
              <a:t>‹Nr.›</a:t>
            </a:fld>
            <a:endParaRPr lang="de-DE"/>
          </a:p>
        </p:txBody>
      </p:sp>
    </p:spTree>
  </p:cSld>
  <p:clrMapOvr>
    <a:masterClrMapping/>
  </p:clrMapOvr>
  <p:transition>
    <p:check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4D84F449-F32D-433A-9FB7-A381DCB71D3F}" type="slidenum">
              <a:rPr lang="de-DE"/>
              <a:pPr>
                <a:defRPr/>
              </a:pPr>
              <a:t>‹Nr.›</a:t>
            </a:fld>
            <a:endParaRPr lang="de-DE"/>
          </a:p>
        </p:txBody>
      </p:sp>
    </p:spTree>
  </p:cSld>
  <p:clrMapOvr>
    <a:masterClrMapping/>
  </p:clrMapOvr>
  <p:transition>
    <p:check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13154E2B-9A90-4680-A1FC-D5E859E49F24}" type="slidenum">
              <a:rPr lang="de-DE"/>
              <a:pPr>
                <a:defRPr/>
              </a:pPr>
              <a:t>‹Nr.›</a:t>
            </a:fld>
            <a:endParaRPr lang="de-DE"/>
          </a:p>
        </p:txBody>
      </p:sp>
    </p:spTree>
  </p:cSld>
  <p:clrMapOvr>
    <a:masterClrMapping/>
  </p:clrMapOvr>
  <p:transition>
    <p:check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0D098A51-649B-4157-8A71-CBFF456CB655}" type="slidenum">
              <a:rPr lang="de-DE"/>
              <a:pPr>
                <a:defRPr/>
              </a:pPr>
              <a:t>‹Nr.›</a:t>
            </a:fld>
            <a:endParaRPr lang="de-DE"/>
          </a:p>
        </p:txBody>
      </p:sp>
    </p:spTree>
  </p:cSld>
  <p:clrMapOvr>
    <a:masterClrMapping/>
  </p:clrMapOvr>
  <p:transition>
    <p:check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E9CF4D83-A6A7-4969-936A-4CA579CF536A}" type="slidenum">
              <a:rPr lang="de-DE"/>
              <a:pPr>
                <a:defRPr/>
              </a:pPr>
              <a:t>‹Nr.›</a:t>
            </a:fld>
            <a:endParaRPr lang="de-DE"/>
          </a:p>
        </p:txBody>
      </p:sp>
    </p:spTree>
  </p:cSld>
  <p:clrMapOvr>
    <a:masterClrMapping/>
  </p:clrMapOvr>
  <p:transition>
    <p:check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50A2036E-D28F-476B-B5FD-4B74BBBB3FFE}" type="slidenum">
              <a:rPr lang="de-DE"/>
              <a:pPr>
                <a:defRPr/>
              </a:pPr>
              <a:t>‹Nr.›</a:t>
            </a:fld>
            <a:endParaRPr lang="de-DE"/>
          </a:p>
        </p:txBody>
      </p:sp>
    </p:spTree>
  </p:cSld>
  <p:clrMapOvr>
    <a:masterClrMapping/>
  </p:clrMapOvr>
  <p:transition>
    <p:check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B5092C45-D1C0-40DE-8DFA-3B739D072C04}" type="slidenum">
              <a:rPr lang="de-DE"/>
              <a:pPr>
                <a:defRPr/>
              </a:pPr>
              <a:t>‹Nr.›</a:t>
            </a:fld>
            <a:endParaRPr lang="de-DE"/>
          </a:p>
        </p:txBody>
      </p:sp>
    </p:spTree>
  </p:cSld>
  <p:clrMapOvr>
    <a:masterClrMapping/>
  </p:clrMapOvr>
  <p:transition>
    <p:check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37E88B21-379A-4A1C-81A1-14A96A22CDDC}" type="slidenum">
              <a:rPr lang="de-DE"/>
              <a:pPr>
                <a:defRPr/>
              </a:pPr>
              <a:t>‹Nr.›</a:t>
            </a:fld>
            <a:endParaRPr lang="de-DE"/>
          </a:p>
        </p:txBody>
      </p:sp>
    </p:spTree>
  </p:cSld>
  <p:clrMapOvr>
    <a:masterClrMapping/>
  </p:clrMapOvr>
  <p:transition>
    <p:check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amma/>
                <a:shade val="76863"/>
                <a:invGamma/>
              </a:schemeClr>
            </a:gs>
            <a:gs pos="50000">
              <a:schemeClr val="accent2"/>
            </a:gs>
            <a:gs pos="100000">
              <a:schemeClr val="accent2">
                <a:gamma/>
                <a:shade val="76863"/>
                <a:invGamma/>
              </a:schemeClr>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Klicken Sie, um das Titelformat zu bearbeiten</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chemeClr val="tx1"/>
                </a:solidFill>
                <a:effectLst/>
                <a:latin typeface="+mn-lt"/>
              </a:defRPr>
            </a:lvl1pPr>
          </a:lstStyle>
          <a:p>
            <a:pPr>
              <a:defRPr/>
            </a:pPr>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effectLst/>
                <a:latin typeface="+mn-lt"/>
              </a:defRPr>
            </a:lvl1pPr>
          </a:lstStyle>
          <a:p>
            <a:pPr>
              <a:defRPr/>
            </a:pPr>
            <a:endParaRPr 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effectLst/>
                <a:latin typeface="+mn-lt"/>
              </a:defRPr>
            </a:lvl1pPr>
          </a:lstStyle>
          <a:p>
            <a:pPr>
              <a:defRPr/>
            </a:pPr>
            <a:fld id="{029CD1A8-DF84-4005-B1E7-0FFDFC809E7F}"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hecke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152400"/>
            <a:ext cx="7772400" cy="1981200"/>
          </a:xfrm>
        </p:spPr>
        <p:txBody>
          <a:bodyPr/>
          <a:lstStyle/>
          <a:p>
            <a:pPr>
              <a:defRPr/>
            </a:pPr>
            <a:r>
              <a:rPr lang="de-DE" sz="4000" b="1" smtClean="0">
                <a:solidFill>
                  <a:srgbClr val="FFFFCC"/>
                </a:solidFill>
                <a:effectLst>
                  <a:outerShdw blurRad="38100" dist="38100" dir="2700000" algn="tl">
                    <a:srgbClr val="000000"/>
                  </a:outerShdw>
                </a:effectLst>
                <a:latin typeface="Comic Sans MS" pitchFamily="66" charset="0"/>
              </a:rPr>
              <a:t>Medizinische Statistik und Informationsverarbeitung</a:t>
            </a:r>
          </a:p>
        </p:txBody>
      </p:sp>
      <p:sp>
        <p:nvSpPr>
          <p:cNvPr id="2054" name="Text Box 6"/>
          <p:cNvSpPr txBox="1">
            <a:spLocks noChangeArrowheads="1"/>
          </p:cNvSpPr>
          <p:nvPr/>
        </p:nvSpPr>
        <p:spPr bwMode="auto">
          <a:xfrm>
            <a:off x="457200" y="2362200"/>
            <a:ext cx="8153400" cy="3571875"/>
          </a:xfrm>
          <a:prstGeom prst="rect">
            <a:avLst/>
          </a:prstGeom>
          <a:noFill/>
          <a:ln w="9525">
            <a:noFill/>
            <a:miter lim="800000"/>
            <a:headEnd/>
            <a:tailEnd/>
          </a:ln>
          <a:effectLst/>
        </p:spPr>
        <p:txBody>
          <a:bodyPr>
            <a:spAutoFit/>
          </a:bodyPr>
          <a:lstStyle/>
          <a:p>
            <a:pPr>
              <a:defRPr/>
            </a:pPr>
            <a:r>
              <a:rPr lang="de-DE" sz="2000" b="0">
                <a:effectLst>
                  <a:outerShdw blurRad="38100" dist="38100" dir="2700000" algn="tl">
                    <a:srgbClr val="000000"/>
                  </a:outerShdw>
                </a:effectLst>
              </a:rPr>
              <a:t>Quade</a:t>
            </a:r>
          </a:p>
          <a:p>
            <a:pPr>
              <a:defRPr/>
            </a:pPr>
            <a:endParaRPr lang="de-DE" sz="2400" b="0">
              <a:effectLst>
                <a:outerShdw blurRad="38100" dist="38100" dir="2700000" algn="tl">
                  <a:srgbClr val="000000"/>
                </a:outerShdw>
              </a:effectLst>
            </a:endParaRPr>
          </a:p>
          <a:p>
            <a:pPr>
              <a:defRPr/>
            </a:pPr>
            <a:endParaRPr lang="de-DE" sz="2400" b="0">
              <a:effectLst>
                <a:outerShdw blurRad="38100" dist="38100" dir="2700000" algn="tl">
                  <a:srgbClr val="000000"/>
                </a:outerShdw>
              </a:effectLst>
            </a:endParaRPr>
          </a:p>
          <a:p>
            <a:pPr>
              <a:defRPr/>
            </a:pPr>
            <a:endParaRPr lang="de-DE" sz="1600" b="0">
              <a:effectLst>
                <a:outerShdw blurRad="38100" dist="38100" dir="2700000" algn="tl">
                  <a:srgbClr val="000000"/>
                </a:outerShdw>
              </a:effectLst>
            </a:endParaRPr>
          </a:p>
          <a:p>
            <a:pPr>
              <a:defRPr/>
            </a:pPr>
            <a:endParaRPr lang="de-DE" sz="1600" b="0">
              <a:effectLst>
                <a:outerShdw blurRad="38100" dist="38100" dir="2700000" algn="tl">
                  <a:srgbClr val="000000"/>
                </a:outerShdw>
              </a:effectLst>
            </a:endParaRPr>
          </a:p>
          <a:p>
            <a:pPr>
              <a:defRPr/>
            </a:pPr>
            <a:endParaRPr lang="de-DE" sz="1600" b="0">
              <a:effectLst>
                <a:outerShdw blurRad="38100" dist="38100" dir="2700000" algn="tl">
                  <a:srgbClr val="000000"/>
                </a:outerShdw>
              </a:effectLst>
            </a:endParaRPr>
          </a:p>
          <a:p>
            <a:pPr>
              <a:defRPr/>
            </a:pPr>
            <a:endParaRPr lang="de-DE" sz="1600" b="0">
              <a:effectLst>
                <a:outerShdw blurRad="38100" dist="38100" dir="2700000" algn="tl">
                  <a:srgbClr val="000000"/>
                </a:outerShdw>
              </a:effectLst>
            </a:endParaRPr>
          </a:p>
          <a:p>
            <a:pPr>
              <a:defRPr/>
            </a:pPr>
            <a:endParaRPr lang="de-DE" sz="1600" b="0">
              <a:effectLst>
                <a:outerShdw blurRad="38100" dist="38100" dir="2700000" algn="tl">
                  <a:srgbClr val="000000"/>
                </a:outerShdw>
              </a:effectLst>
            </a:endParaRPr>
          </a:p>
          <a:p>
            <a:pPr>
              <a:defRPr/>
            </a:pPr>
            <a:endParaRPr lang="de-DE" sz="1600" b="0">
              <a:effectLst>
                <a:outerShdw blurRad="38100" dist="38100" dir="2700000" algn="tl">
                  <a:srgbClr val="000000"/>
                </a:outerShdw>
              </a:effectLst>
            </a:endParaRPr>
          </a:p>
          <a:p>
            <a:pPr>
              <a:defRPr/>
            </a:pPr>
            <a:endParaRPr lang="de-DE" sz="1600" b="0">
              <a:effectLst>
                <a:outerShdw blurRad="38100" dist="38100" dir="2700000" algn="tl">
                  <a:srgbClr val="000000"/>
                </a:outerShdw>
              </a:effectLst>
            </a:endParaRPr>
          </a:p>
          <a:p>
            <a:pPr>
              <a:defRPr/>
            </a:pPr>
            <a:endParaRPr lang="de-DE" sz="1600" b="0">
              <a:effectLst>
                <a:outerShdw blurRad="38100" dist="38100" dir="2700000" algn="tl">
                  <a:srgbClr val="000000"/>
                </a:outerShdw>
              </a:effectLst>
            </a:endParaRPr>
          </a:p>
          <a:p>
            <a:pPr>
              <a:defRPr/>
            </a:pPr>
            <a:r>
              <a:rPr lang="de-DE" sz="1600" b="0">
                <a:effectLst>
                  <a:outerShdw blurRad="38100" dist="38100" dir="2700000" algn="tl">
                    <a:srgbClr val="000000"/>
                  </a:outerShdw>
                </a:effectLst>
              </a:rPr>
              <a:t>Institut für Medizinische Biometrie, </a:t>
            </a:r>
          </a:p>
          <a:p>
            <a:pPr>
              <a:defRPr/>
            </a:pPr>
            <a:r>
              <a:rPr lang="de-DE" sz="1600" b="0">
                <a:effectLst>
                  <a:outerShdw blurRad="38100" dist="38100" dir="2700000" algn="tl">
                    <a:srgbClr val="000000"/>
                  </a:outerShdw>
                </a:effectLst>
              </a:rPr>
              <a:t>Informatik und Epidemiologie</a:t>
            </a:r>
            <a:endParaRPr lang="de-DE" sz="2400" b="0">
              <a:solidFill>
                <a:schemeClr val="accent2"/>
              </a:solidFill>
              <a:effectDag name="">
                <a:cont type="tree" name="">
                  <a:effect ref="fillLine"/>
                  <a:outerShdw dist="38100" dir="13500000" algn="br">
                    <a:srgbClr val="7F80FF"/>
                  </a:outerShdw>
                </a:cont>
                <a:cont type="tree" name="">
                  <a:effect ref="fillLine"/>
                  <a:outerShdw dist="38100" dir="2700000" algn="tl">
                    <a:srgbClr val="1E1E7A"/>
                  </a:outerShdw>
                </a:cont>
                <a:effect ref="fillLine"/>
              </a:effectDag>
              <a:latin typeface="Times New Roman" charset="0"/>
            </a:endParaRPr>
          </a:p>
        </p:txBody>
      </p:sp>
      <p:pic>
        <p:nvPicPr>
          <p:cNvPr id="4100" name="Picture 11" descr="C:\WIN95B\DESKTOP\Chrome2.bmp"/>
          <p:cNvPicPr>
            <a:picLocks noChangeAspect="1" noChangeArrowheads="1"/>
          </p:cNvPicPr>
          <p:nvPr/>
        </p:nvPicPr>
        <p:blipFill>
          <a:blip r:embed="rId2"/>
          <a:srcRect/>
          <a:stretch>
            <a:fillRect/>
          </a:stretch>
        </p:blipFill>
        <p:spPr bwMode="auto">
          <a:xfrm>
            <a:off x="-381000" y="2133600"/>
            <a:ext cx="9753600" cy="9525"/>
          </a:xfrm>
          <a:prstGeom prst="rect">
            <a:avLst/>
          </a:prstGeom>
          <a:noFill/>
          <a:ln w="9525">
            <a:noFill/>
            <a:miter lim="800000"/>
            <a:headEnd/>
            <a:tailEnd/>
          </a:ln>
        </p:spPr>
      </p:pic>
      <p:pic>
        <p:nvPicPr>
          <p:cNvPr id="4101" name="Picture 12" descr="C:\WIN95B\DESKTOP\Chrome2.bmp"/>
          <p:cNvPicPr>
            <a:picLocks noChangeAspect="1" noChangeArrowheads="1"/>
          </p:cNvPicPr>
          <p:nvPr/>
        </p:nvPicPr>
        <p:blipFill>
          <a:blip r:embed="rId2"/>
          <a:srcRect/>
          <a:stretch>
            <a:fillRect/>
          </a:stretch>
        </p:blipFill>
        <p:spPr bwMode="auto">
          <a:xfrm>
            <a:off x="-381000" y="6324600"/>
            <a:ext cx="9753600" cy="9525"/>
          </a:xfrm>
          <a:prstGeom prst="rect">
            <a:avLst/>
          </a:prstGeom>
          <a:noFill/>
          <a:ln w="9525">
            <a:noFill/>
            <a:miter lim="800000"/>
            <a:headEnd/>
            <a:tailEnd/>
          </a:ln>
        </p:spPr>
      </p:pic>
      <p:sp>
        <p:nvSpPr>
          <p:cNvPr id="2063" name="Text Box 15"/>
          <p:cNvSpPr txBox="1">
            <a:spLocks noChangeArrowheads="1"/>
          </p:cNvSpPr>
          <p:nvPr/>
        </p:nvSpPr>
        <p:spPr bwMode="auto">
          <a:xfrm>
            <a:off x="6019800" y="6400800"/>
            <a:ext cx="2971800" cy="274638"/>
          </a:xfrm>
          <a:prstGeom prst="rect">
            <a:avLst/>
          </a:prstGeom>
          <a:noFill/>
          <a:ln w="9525">
            <a:noFill/>
            <a:miter lim="800000"/>
            <a:headEnd/>
            <a:tailEnd/>
          </a:ln>
          <a:effectLst/>
        </p:spPr>
        <p:txBody>
          <a:bodyPr lIns="54000" rIns="54000">
            <a:spAutoFit/>
          </a:bodyPr>
          <a:lstStyle/>
          <a:p>
            <a:pPr algn="r">
              <a:spcBef>
                <a:spcPct val="50000"/>
              </a:spcBef>
              <a:defRPr/>
            </a:pPr>
            <a:r>
              <a:rPr lang="en-US" sz="1200">
                <a:solidFill>
                  <a:schemeClr val="accent2"/>
                </a:solidFill>
                <a:effectDag name="">
                  <a:cont type="tree" name="">
                    <a:effect ref="fillLine"/>
                    <a:outerShdw dist="38100" dir="13500000" algn="br">
                      <a:srgbClr val="7F80FF"/>
                    </a:outerShdw>
                  </a:cont>
                  <a:cont type="tree" name="">
                    <a:effect ref="fillLine"/>
                    <a:outerShdw dist="38100" dir="2700000" algn="tl">
                      <a:srgbClr val="1E1E7A"/>
                    </a:outerShdw>
                  </a:cont>
                  <a:effect ref="fillLine"/>
                </a:effectDag>
                <a:latin typeface="Arial Rounded MT Bold" pitchFamily="34" charset="0"/>
              </a:rPr>
              <a:t>Quade</a:t>
            </a:r>
            <a:endParaRPr lang="en-US" sz="2800" b="0">
              <a:solidFill>
                <a:schemeClr val="accent2"/>
              </a:solidFill>
              <a:effectDag name="">
                <a:cont type="tree" name="">
                  <a:effect ref="fillLine"/>
                  <a:outerShdw dist="38100" dir="13500000" algn="br">
                    <a:srgbClr val="7F80FF"/>
                  </a:outerShdw>
                </a:cont>
                <a:cont type="tree" name="">
                  <a:effect ref="fillLine"/>
                  <a:outerShdw dist="38100" dir="2700000" algn="tl">
                    <a:srgbClr val="1E1E7A"/>
                  </a:outerShdw>
                </a:cont>
                <a:effect ref="fillLine"/>
              </a:effectDag>
              <a:latin typeface="Times New Roman" charset="0"/>
            </a:endParaRPr>
          </a:p>
        </p:txBody>
      </p:sp>
      <p:pic>
        <p:nvPicPr>
          <p:cNvPr id="4103" name="Picture 18" descr="D:\cancer\kleinsiegel.GIF"/>
          <p:cNvPicPr>
            <a:picLocks noChangeAspect="1" noChangeArrowheads="1"/>
          </p:cNvPicPr>
          <p:nvPr/>
        </p:nvPicPr>
        <p:blipFill>
          <a:blip r:embed="rId3"/>
          <a:srcRect/>
          <a:stretch>
            <a:fillRect/>
          </a:stretch>
        </p:blipFill>
        <p:spPr bwMode="auto">
          <a:xfrm>
            <a:off x="3276600" y="2971800"/>
            <a:ext cx="2438400" cy="24384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WIN95B\DESKTOP\Chrome2.bmp"/>
          <p:cNvPicPr>
            <a:picLocks noChangeAspect="1" noChangeArrowheads="1"/>
          </p:cNvPicPr>
          <p:nvPr/>
        </p:nvPicPr>
        <p:blipFill>
          <a:blip r:embed="rId2"/>
          <a:srcRect/>
          <a:stretch>
            <a:fillRect/>
          </a:stretch>
        </p:blipFill>
        <p:spPr bwMode="auto">
          <a:xfrm>
            <a:off x="-457200" y="1752600"/>
            <a:ext cx="9753600" cy="9525"/>
          </a:xfrm>
          <a:prstGeom prst="rect">
            <a:avLst/>
          </a:prstGeom>
          <a:noFill/>
          <a:ln w="9525">
            <a:noFill/>
            <a:miter lim="800000"/>
            <a:headEnd/>
            <a:tailEnd/>
          </a:ln>
        </p:spPr>
      </p:pic>
      <p:sp>
        <p:nvSpPr>
          <p:cNvPr id="86019" name="Rectangle 3"/>
          <p:cNvSpPr>
            <a:spLocks noGrp="1" noChangeArrowheads="1"/>
          </p:cNvSpPr>
          <p:nvPr>
            <p:ph type="title"/>
          </p:nvPr>
        </p:nvSpPr>
        <p:spPr>
          <a:xfrm>
            <a:off x="381000" y="228600"/>
            <a:ext cx="8458200" cy="1371600"/>
          </a:xfrm>
        </p:spPr>
        <p:txBody>
          <a:bodyPr/>
          <a:lstStyle/>
          <a:p>
            <a:pPr>
              <a:defRPr/>
            </a:pPr>
            <a:r>
              <a:rPr lang="de-DE" sz="4800" b="1" smtClean="0">
                <a:solidFill>
                  <a:schemeClr val="bg1"/>
                </a:solidFill>
                <a:effectLst>
                  <a:outerShdw blurRad="38100" dist="38100" dir="2700000" algn="tl">
                    <a:srgbClr val="000000"/>
                  </a:outerShdw>
                </a:effectLst>
                <a:latin typeface="Comic Sans MS" pitchFamily="66" charset="0"/>
              </a:rPr>
              <a:t>Dokumentation</a:t>
            </a:r>
            <a:endParaRPr lang="en-US" sz="4800" b="1" smtClean="0">
              <a:solidFill>
                <a:schemeClr val="bg1"/>
              </a:solidFill>
              <a:effectLst>
                <a:outerShdw blurRad="38100" dist="38100" dir="2700000" algn="tl">
                  <a:srgbClr val="000000"/>
                </a:outerShdw>
              </a:effectLst>
              <a:latin typeface="Comic Sans MS" pitchFamily="66" charset="0"/>
            </a:endParaRPr>
          </a:p>
        </p:txBody>
      </p:sp>
      <p:sp>
        <p:nvSpPr>
          <p:cNvPr id="86020" name="Rectangle 4"/>
          <p:cNvSpPr>
            <a:spLocks noChangeArrowheads="1"/>
          </p:cNvSpPr>
          <p:nvPr/>
        </p:nvSpPr>
        <p:spPr bwMode="auto">
          <a:xfrm>
            <a:off x="8229600" y="6400800"/>
            <a:ext cx="658813" cy="274638"/>
          </a:xfrm>
          <a:prstGeom prst="rect">
            <a:avLst/>
          </a:prstGeom>
          <a:noFill/>
          <a:ln w="9525">
            <a:noFill/>
            <a:miter lim="800000"/>
            <a:headEnd/>
            <a:tailEnd/>
          </a:ln>
          <a:effectLst/>
        </p:spPr>
        <p:txBody>
          <a:bodyPr wrap="none">
            <a:spAutoFit/>
          </a:bodyPr>
          <a:lstStyle/>
          <a:p>
            <a:pPr algn="l">
              <a:defRPr/>
            </a:pPr>
            <a:r>
              <a:rPr lang="en-US" sz="1200">
                <a:solidFill>
                  <a:schemeClr val="accent2"/>
                </a:solidFill>
                <a:effectDag name="">
                  <a:cont type="tree" name="">
                    <a:effect ref="fillLine"/>
                    <a:outerShdw dist="38100" dir="13500000" algn="br">
                      <a:srgbClr val="7F80FF"/>
                    </a:outerShdw>
                  </a:cont>
                  <a:cont type="tree" name="">
                    <a:effect ref="fillLine"/>
                    <a:outerShdw dist="38100" dir="2700000" algn="tl">
                      <a:srgbClr val="1E1E7A"/>
                    </a:outerShdw>
                  </a:cont>
                  <a:effect ref="fillLine"/>
                </a:effectDag>
                <a:latin typeface="Arial Rounded MT Bold" pitchFamily="34" charset="0"/>
              </a:rPr>
              <a:t>Quade</a:t>
            </a:r>
          </a:p>
        </p:txBody>
      </p:sp>
      <p:sp>
        <p:nvSpPr>
          <p:cNvPr id="86021" name="Text Box 5"/>
          <p:cNvSpPr txBox="1">
            <a:spLocks noChangeArrowheads="1"/>
          </p:cNvSpPr>
          <p:nvPr/>
        </p:nvSpPr>
        <p:spPr bwMode="auto">
          <a:xfrm>
            <a:off x="762000" y="2419350"/>
            <a:ext cx="8001000" cy="3019425"/>
          </a:xfrm>
          <a:prstGeom prst="rect">
            <a:avLst/>
          </a:prstGeom>
          <a:noFill/>
          <a:ln w="9525">
            <a:noFill/>
            <a:miter lim="800000"/>
            <a:headEnd/>
            <a:tailEnd/>
          </a:ln>
          <a:effectLst/>
        </p:spPr>
        <p:txBody>
          <a:bodyPr anchor="ctr">
            <a:spAutoFit/>
          </a:bodyPr>
          <a:lstStyle/>
          <a:p>
            <a:pPr>
              <a:lnSpc>
                <a:spcPct val="150000"/>
              </a:lnSpc>
              <a:defRPr/>
            </a:pPr>
            <a:r>
              <a:rPr lang="de-DE" sz="3200" b="0">
                <a:effectLst>
                  <a:outerShdw blurRad="38100" dist="38100" dir="2700000" algn="tl">
                    <a:srgbClr val="000000"/>
                  </a:outerShdw>
                </a:effectLst>
                <a:latin typeface="Arial" charset="0"/>
              </a:rPr>
              <a:t>Dokumentieren heißt Informationen sammeln, inhaltlich erschließen, speichern und unter neuen Gesichtspunkten wiederfinden und benutzen.</a:t>
            </a:r>
          </a:p>
        </p:txBody>
      </p:sp>
    </p:spTree>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WIN95B\DESKTOP\Chrome2.bmp"/>
          <p:cNvPicPr>
            <a:picLocks noChangeAspect="1" noChangeArrowheads="1"/>
          </p:cNvPicPr>
          <p:nvPr/>
        </p:nvPicPr>
        <p:blipFill>
          <a:blip r:embed="rId2"/>
          <a:srcRect/>
          <a:stretch>
            <a:fillRect/>
          </a:stretch>
        </p:blipFill>
        <p:spPr bwMode="auto">
          <a:xfrm>
            <a:off x="-457200" y="1752600"/>
            <a:ext cx="9753600" cy="9525"/>
          </a:xfrm>
          <a:prstGeom prst="rect">
            <a:avLst/>
          </a:prstGeom>
          <a:noFill/>
          <a:ln w="9525">
            <a:noFill/>
            <a:miter lim="800000"/>
            <a:headEnd/>
            <a:tailEnd/>
          </a:ln>
        </p:spPr>
      </p:pic>
      <p:sp>
        <p:nvSpPr>
          <p:cNvPr id="77827" name="Rectangle 3"/>
          <p:cNvSpPr>
            <a:spLocks noGrp="1" noChangeArrowheads="1"/>
          </p:cNvSpPr>
          <p:nvPr>
            <p:ph type="title"/>
          </p:nvPr>
        </p:nvSpPr>
        <p:spPr>
          <a:xfrm>
            <a:off x="381000" y="228600"/>
            <a:ext cx="8458200" cy="1371600"/>
          </a:xfrm>
        </p:spPr>
        <p:txBody>
          <a:bodyPr/>
          <a:lstStyle/>
          <a:p>
            <a:pPr>
              <a:defRPr/>
            </a:pPr>
            <a:r>
              <a:rPr lang="de-DE" sz="4800" b="1" smtClean="0">
                <a:solidFill>
                  <a:schemeClr val="bg1"/>
                </a:solidFill>
                <a:effectLst>
                  <a:outerShdw blurRad="38100" dist="38100" dir="2700000" algn="tl">
                    <a:srgbClr val="000000"/>
                  </a:outerShdw>
                </a:effectLst>
                <a:latin typeface="Comic Sans MS" pitchFamily="66" charset="0"/>
              </a:rPr>
              <a:t>Definitionen</a:t>
            </a:r>
            <a:endParaRPr lang="en-US" sz="4800" b="1" smtClean="0">
              <a:solidFill>
                <a:schemeClr val="bg1"/>
              </a:solidFill>
              <a:effectLst>
                <a:outerShdw blurRad="38100" dist="38100" dir="2700000" algn="tl">
                  <a:srgbClr val="000000"/>
                </a:outerShdw>
              </a:effectLst>
              <a:latin typeface="Comic Sans MS" pitchFamily="66" charset="0"/>
            </a:endParaRPr>
          </a:p>
        </p:txBody>
      </p:sp>
      <p:sp>
        <p:nvSpPr>
          <p:cNvPr id="77828" name="Rectangle 4"/>
          <p:cNvSpPr>
            <a:spLocks noChangeArrowheads="1"/>
          </p:cNvSpPr>
          <p:nvPr/>
        </p:nvSpPr>
        <p:spPr bwMode="auto">
          <a:xfrm>
            <a:off x="8229600" y="6400800"/>
            <a:ext cx="658813" cy="274638"/>
          </a:xfrm>
          <a:prstGeom prst="rect">
            <a:avLst/>
          </a:prstGeom>
          <a:noFill/>
          <a:ln w="9525">
            <a:noFill/>
            <a:miter lim="800000"/>
            <a:headEnd/>
            <a:tailEnd/>
          </a:ln>
          <a:effectLst/>
        </p:spPr>
        <p:txBody>
          <a:bodyPr wrap="none">
            <a:spAutoFit/>
          </a:bodyPr>
          <a:lstStyle/>
          <a:p>
            <a:pPr algn="l">
              <a:defRPr/>
            </a:pPr>
            <a:r>
              <a:rPr lang="en-US" sz="1200">
                <a:solidFill>
                  <a:schemeClr val="accent2"/>
                </a:solidFill>
                <a:effectDag name="">
                  <a:cont type="tree" name="">
                    <a:effect ref="fillLine"/>
                    <a:outerShdw dist="38100" dir="13500000" algn="br">
                      <a:srgbClr val="7F80FF"/>
                    </a:outerShdw>
                  </a:cont>
                  <a:cont type="tree" name="">
                    <a:effect ref="fillLine"/>
                    <a:outerShdw dist="38100" dir="2700000" algn="tl">
                      <a:srgbClr val="1E1E7A"/>
                    </a:outerShdw>
                  </a:cont>
                  <a:effect ref="fillLine"/>
                </a:effectDag>
                <a:latin typeface="Arial Rounded MT Bold" pitchFamily="34" charset="0"/>
              </a:rPr>
              <a:t>Quade</a:t>
            </a:r>
          </a:p>
        </p:txBody>
      </p:sp>
      <p:sp>
        <p:nvSpPr>
          <p:cNvPr id="77835" name="Text Box 11"/>
          <p:cNvSpPr txBox="1">
            <a:spLocks noChangeArrowheads="1"/>
          </p:cNvSpPr>
          <p:nvPr/>
        </p:nvSpPr>
        <p:spPr bwMode="auto">
          <a:xfrm>
            <a:off x="785813" y="1928813"/>
            <a:ext cx="7848600" cy="4032250"/>
          </a:xfrm>
          <a:prstGeom prst="rect">
            <a:avLst/>
          </a:prstGeom>
          <a:noFill/>
          <a:ln w="9525">
            <a:noFill/>
            <a:miter lim="800000"/>
            <a:headEnd/>
            <a:tailEnd/>
          </a:ln>
          <a:effectLst/>
        </p:spPr>
        <p:txBody>
          <a:bodyPr anchor="ctr">
            <a:spAutoFit/>
          </a:bodyPr>
          <a:lstStyle/>
          <a:p>
            <a:pPr algn="l">
              <a:defRPr/>
            </a:pPr>
            <a:r>
              <a:rPr lang="de-DE" sz="3200" b="0" dirty="0">
                <a:effectLst>
                  <a:outerShdw blurRad="38100" dist="38100" dir="2700000" algn="tl">
                    <a:srgbClr val="000000"/>
                  </a:outerShdw>
                </a:effectLst>
                <a:latin typeface="Arial" charset="0"/>
              </a:rPr>
              <a:t>Ein Signal ist ein Zeichen, das eine bestimmte Information darstellt.</a:t>
            </a:r>
          </a:p>
          <a:p>
            <a:pPr algn="l">
              <a:defRPr/>
            </a:pPr>
            <a:endParaRPr lang="de-DE" sz="3200" b="0" dirty="0">
              <a:effectLst>
                <a:outerShdw blurRad="38100" dist="38100" dir="2700000" algn="tl">
                  <a:srgbClr val="000000"/>
                </a:outerShdw>
              </a:effectLst>
              <a:latin typeface="Arial" charset="0"/>
            </a:endParaRPr>
          </a:p>
          <a:p>
            <a:pPr>
              <a:defRPr/>
            </a:pPr>
            <a:r>
              <a:rPr lang="de-DE" sz="3200" b="0" dirty="0">
                <a:effectLst>
                  <a:outerShdw blurRad="38100" dist="38100" dir="2700000" algn="tl">
                    <a:srgbClr val="000000"/>
                  </a:outerShdw>
                </a:effectLst>
                <a:latin typeface="Arial" charset="0"/>
              </a:rPr>
              <a:t>Modell:</a:t>
            </a:r>
          </a:p>
          <a:p>
            <a:pPr algn="l">
              <a:defRPr/>
            </a:pPr>
            <a:r>
              <a:rPr lang="de-DE" sz="3200" b="0" dirty="0">
                <a:effectLst>
                  <a:outerShdw blurRad="38100" dist="38100" dir="2700000" algn="tl">
                    <a:srgbClr val="000000"/>
                  </a:outerShdw>
                </a:effectLst>
                <a:latin typeface="Arial" charset="0"/>
              </a:rPr>
              <a:t>Sender - Übertragungskanal - Empfänger</a:t>
            </a:r>
          </a:p>
          <a:p>
            <a:pPr algn="l">
              <a:defRPr/>
            </a:pPr>
            <a:endParaRPr lang="de-DE" sz="3200" b="0" dirty="0">
              <a:effectLst>
                <a:outerShdw blurRad="38100" dist="38100" dir="2700000" algn="tl">
                  <a:srgbClr val="000000"/>
                </a:outerShdw>
              </a:effectLst>
              <a:latin typeface="Arial" charset="0"/>
            </a:endParaRPr>
          </a:p>
          <a:p>
            <a:pPr algn="l">
              <a:defRPr/>
            </a:pPr>
            <a:r>
              <a:rPr lang="de-DE" sz="3200" b="0" dirty="0">
                <a:effectLst>
                  <a:outerShdw blurRad="38100" dist="38100" dir="2700000" algn="tl">
                    <a:srgbClr val="000000"/>
                  </a:outerShdw>
                </a:effectLst>
                <a:latin typeface="Arial" charset="0"/>
              </a:rPr>
              <a:t>Das Signal benötigt einen Träger und </a:t>
            </a:r>
            <a:r>
              <a:rPr lang="de-DE" sz="3200" b="0" dirty="0" err="1">
                <a:effectLst>
                  <a:outerShdw blurRad="38100" dist="38100" dir="2700000" algn="tl">
                    <a:srgbClr val="000000"/>
                  </a:outerShdw>
                </a:effectLst>
                <a:latin typeface="Arial" charset="0"/>
              </a:rPr>
              <a:t>muß</a:t>
            </a:r>
            <a:r>
              <a:rPr lang="de-DE" sz="3200" b="0" dirty="0">
                <a:effectLst>
                  <a:outerShdw blurRad="38100" dist="38100" dir="2700000" algn="tl">
                    <a:srgbClr val="000000"/>
                  </a:outerShdw>
                </a:effectLst>
                <a:latin typeface="Arial" charset="0"/>
              </a:rPr>
              <a:t> codiert sein.</a:t>
            </a:r>
          </a:p>
        </p:txBody>
      </p:sp>
    </p:spTree>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26" descr="C:\WIN95B\DESKTOP\Chrome2.bmp"/>
          <p:cNvPicPr>
            <a:picLocks noChangeAspect="1" noChangeArrowheads="1"/>
          </p:cNvPicPr>
          <p:nvPr/>
        </p:nvPicPr>
        <p:blipFill>
          <a:blip r:embed="rId2"/>
          <a:srcRect/>
          <a:stretch>
            <a:fillRect/>
          </a:stretch>
        </p:blipFill>
        <p:spPr bwMode="auto">
          <a:xfrm>
            <a:off x="-457200" y="1752600"/>
            <a:ext cx="9753600" cy="9525"/>
          </a:xfrm>
          <a:prstGeom prst="rect">
            <a:avLst/>
          </a:prstGeom>
          <a:noFill/>
          <a:ln w="9525">
            <a:noFill/>
            <a:miter lim="800000"/>
            <a:headEnd/>
            <a:tailEnd/>
          </a:ln>
        </p:spPr>
      </p:pic>
      <p:sp>
        <p:nvSpPr>
          <p:cNvPr id="79875" name="Rectangle 1027"/>
          <p:cNvSpPr>
            <a:spLocks noGrp="1" noChangeArrowheads="1"/>
          </p:cNvSpPr>
          <p:nvPr>
            <p:ph type="title"/>
          </p:nvPr>
        </p:nvSpPr>
        <p:spPr>
          <a:xfrm>
            <a:off x="381000" y="228600"/>
            <a:ext cx="8458200" cy="1371600"/>
          </a:xfrm>
        </p:spPr>
        <p:txBody>
          <a:bodyPr/>
          <a:lstStyle/>
          <a:p>
            <a:pPr>
              <a:defRPr/>
            </a:pPr>
            <a:r>
              <a:rPr lang="de-DE" sz="4800" b="1" smtClean="0">
                <a:solidFill>
                  <a:schemeClr val="bg1"/>
                </a:solidFill>
                <a:effectLst>
                  <a:outerShdw blurRad="38100" dist="38100" dir="2700000" algn="tl">
                    <a:srgbClr val="000000"/>
                  </a:outerShdw>
                </a:effectLst>
                <a:latin typeface="Comic Sans MS" pitchFamily="66" charset="0"/>
              </a:rPr>
              <a:t>Definitionen</a:t>
            </a:r>
            <a:endParaRPr lang="en-US" sz="4800" b="1" smtClean="0">
              <a:solidFill>
                <a:schemeClr val="bg1"/>
              </a:solidFill>
              <a:effectLst>
                <a:outerShdw blurRad="38100" dist="38100" dir="2700000" algn="tl">
                  <a:srgbClr val="000000"/>
                </a:outerShdw>
              </a:effectLst>
              <a:latin typeface="Comic Sans MS" pitchFamily="66" charset="0"/>
            </a:endParaRPr>
          </a:p>
        </p:txBody>
      </p:sp>
      <p:sp>
        <p:nvSpPr>
          <p:cNvPr id="79876" name="Rectangle 1028"/>
          <p:cNvSpPr>
            <a:spLocks noChangeArrowheads="1"/>
          </p:cNvSpPr>
          <p:nvPr/>
        </p:nvSpPr>
        <p:spPr bwMode="auto">
          <a:xfrm>
            <a:off x="8229600" y="6400800"/>
            <a:ext cx="658813" cy="274638"/>
          </a:xfrm>
          <a:prstGeom prst="rect">
            <a:avLst/>
          </a:prstGeom>
          <a:noFill/>
          <a:ln w="9525">
            <a:noFill/>
            <a:miter lim="800000"/>
            <a:headEnd/>
            <a:tailEnd/>
          </a:ln>
          <a:effectLst/>
        </p:spPr>
        <p:txBody>
          <a:bodyPr wrap="none">
            <a:spAutoFit/>
          </a:bodyPr>
          <a:lstStyle/>
          <a:p>
            <a:pPr algn="l">
              <a:defRPr/>
            </a:pPr>
            <a:r>
              <a:rPr lang="en-US" sz="1200">
                <a:solidFill>
                  <a:schemeClr val="accent2"/>
                </a:solidFill>
                <a:effectDag name="">
                  <a:cont type="tree" name="">
                    <a:effect ref="fillLine"/>
                    <a:outerShdw dist="38100" dir="13500000" algn="br">
                      <a:srgbClr val="7F80FF"/>
                    </a:outerShdw>
                  </a:cont>
                  <a:cont type="tree" name="">
                    <a:effect ref="fillLine"/>
                    <a:outerShdw dist="38100" dir="2700000" algn="tl">
                      <a:srgbClr val="1E1E7A"/>
                    </a:outerShdw>
                  </a:cont>
                  <a:effect ref="fillLine"/>
                </a:effectDag>
                <a:latin typeface="Arial Rounded MT Bold" pitchFamily="34" charset="0"/>
              </a:rPr>
              <a:t>Quade</a:t>
            </a:r>
          </a:p>
        </p:txBody>
      </p:sp>
      <p:sp>
        <p:nvSpPr>
          <p:cNvPr id="79877" name="Text Box 1029"/>
          <p:cNvSpPr txBox="1">
            <a:spLocks noChangeArrowheads="1"/>
          </p:cNvSpPr>
          <p:nvPr/>
        </p:nvSpPr>
        <p:spPr bwMode="auto">
          <a:xfrm>
            <a:off x="785813" y="2500313"/>
            <a:ext cx="7848600" cy="3046412"/>
          </a:xfrm>
          <a:prstGeom prst="rect">
            <a:avLst/>
          </a:prstGeom>
          <a:noFill/>
          <a:ln w="9525">
            <a:noFill/>
            <a:miter lim="800000"/>
            <a:headEnd/>
            <a:tailEnd/>
          </a:ln>
          <a:effectLst/>
        </p:spPr>
        <p:txBody>
          <a:bodyPr anchor="ctr">
            <a:spAutoFit/>
          </a:bodyPr>
          <a:lstStyle/>
          <a:p>
            <a:pPr algn="l">
              <a:defRPr/>
            </a:pPr>
            <a:r>
              <a:rPr lang="de-DE" sz="3200" b="0" dirty="0">
                <a:effectLst>
                  <a:outerShdw blurRad="38100" dist="38100" dir="2700000" algn="tl">
                    <a:srgbClr val="000000"/>
                  </a:outerShdw>
                </a:effectLst>
                <a:latin typeface="Arial" charset="0"/>
              </a:rPr>
              <a:t>Die Bedeutung eines Signals wird als Nachricht bezeichnet. Z.B. kann das Zeichen „Rote Lampe“ unterschiedliche Nachrichten übermitteln. Im Straßenverkehr </a:t>
            </a:r>
            <a:r>
              <a:rPr lang="de-DE" sz="3200" b="0" dirty="0">
                <a:effectLst>
                  <a:outerShdw blurRad="38100" dist="38100" dir="2700000" algn="tl">
                    <a:srgbClr val="000000"/>
                  </a:outerShdw>
                </a:effectLst>
                <a:latin typeface="Arial" charset="0"/>
                <a:sym typeface="Wingdings" pitchFamily="2" charset="2"/>
              </a:rPr>
              <a:t> HALT, </a:t>
            </a:r>
            <a:br>
              <a:rPr lang="de-DE" sz="3200" b="0" dirty="0">
                <a:effectLst>
                  <a:outerShdw blurRad="38100" dist="38100" dir="2700000" algn="tl">
                    <a:srgbClr val="000000"/>
                  </a:outerShdw>
                </a:effectLst>
                <a:latin typeface="Arial" charset="0"/>
                <a:sym typeface="Wingdings" pitchFamily="2" charset="2"/>
              </a:rPr>
            </a:br>
            <a:r>
              <a:rPr lang="de-DE" sz="3200" b="0" dirty="0">
                <a:effectLst>
                  <a:outerShdw blurRad="38100" dist="38100" dir="2700000" algn="tl">
                    <a:srgbClr val="000000"/>
                  </a:outerShdw>
                </a:effectLst>
                <a:latin typeface="Arial" charset="0"/>
                <a:sym typeface="Wingdings" pitchFamily="2" charset="2"/>
              </a:rPr>
              <a:t>Schifffahrt  Backbordseite.</a:t>
            </a:r>
            <a:endParaRPr lang="de-DE" sz="3200" b="0" dirty="0">
              <a:effectLst>
                <a:outerShdw blurRad="38100" dist="38100" dir="2700000" algn="tl">
                  <a:srgbClr val="000000"/>
                </a:outerShdw>
              </a:effectLst>
              <a:latin typeface="Arial" charset="0"/>
            </a:endParaRPr>
          </a:p>
        </p:txBody>
      </p:sp>
    </p:spTree>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026" descr="C:\WIN95B\DESKTOP\Chrome2.bmp"/>
          <p:cNvPicPr>
            <a:picLocks noChangeAspect="1" noChangeArrowheads="1"/>
          </p:cNvPicPr>
          <p:nvPr/>
        </p:nvPicPr>
        <p:blipFill>
          <a:blip r:embed="rId2"/>
          <a:srcRect/>
          <a:stretch>
            <a:fillRect/>
          </a:stretch>
        </p:blipFill>
        <p:spPr bwMode="auto">
          <a:xfrm>
            <a:off x="-457200" y="1752600"/>
            <a:ext cx="9753600" cy="9525"/>
          </a:xfrm>
          <a:prstGeom prst="rect">
            <a:avLst/>
          </a:prstGeom>
          <a:noFill/>
          <a:ln w="9525">
            <a:noFill/>
            <a:miter lim="800000"/>
            <a:headEnd/>
            <a:tailEnd/>
          </a:ln>
        </p:spPr>
      </p:pic>
      <p:sp>
        <p:nvSpPr>
          <p:cNvPr id="79875" name="Rectangle 1027"/>
          <p:cNvSpPr>
            <a:spLocks noGrp="1" noChangeArrowheads="1"/>
          </p:cNvSpPr>
          <p:nvPr>
            <p:ph type="title"/>
          </p:nvPr>
        </p:nvSpPr>
        <p:spPr>
          <a:xfrm>
            <a:off x="381000" y="228600"/>
            <a:ext cx="8458200" cy="1371600"/>
          </a:xfrm>
        </p:spPr>
        <p:txBody>
          <a:bodyPr/>
          <a:lstStyle/>
          <a:p>
            <a:pPr>
              <a:defRPr/>
            </a:pPr>
            <a:r>
              <a:rPr lang="de-DE" sz="4800" b="1" dirty="0" smtClean="0">
                <a:solidFill>
                  <a:schemeClr val="bg1"/>
                </a:solidFill>
                <a:effectLst>
                  <a:outerShdw blurRad="38100" dist="38100" dir="2700000" algn="tl">
                    <a:srgbClr val="000000"/>
                  </a:outerShdw>
                </a:effectLst>
                <a:latin typeface="Comic Sans MS" pitchFamily="66" charset="0"/>
              </a:rPr>
              <a:t>Definitionen</a:t>
            </a:r>
            <a:endParaRPr lang="en-US" sz="4800" b="1" dirty="0" smtClean="0">
              <a:solidFill>
                <a:schemeClr val="bg1"/>
              </a:solidFill>
              <a:effectLst>
                <a:outerShdw blurRad="38100" dist="38100" dir="2700000" algn="tl">
                  <a:srgbClr val="000000"/>
                </a:outerShdw>
              </a:effectLst>
              <a:latin typeface="Comic Sans MS" pitchFamily="66" charset="0"/>
            </a:endParaRPr>
          </a:p>
        </p:txBody>
      </p:sp>
      <p:sp>
        <p:nvSpPr>
          <p:cNvPr id="79876" name="Rectangle 1028"/>
          <p:cNvSpPr>
            <a:spLocks noChangeArrowheads="1"/>
          </p:cNvSpPr>
          <p:nvPr/>
        </p:nvSpPr>
        <p:spPr bwMode="auto">
          <a:xfrm>
            <a:off x="8229600" y="6400800"/>
            <a:ext cx="658813" cy="274638"/>
          </a:xfrm>
          <a:prstGeom prst="rect">
            <a:avLst/>
          </a:prstGeom>
          <a:noFill/>
          <a:ln w="9525">
            <a:noFill/>
            <a:miter lim="800000"/>
            <a:headEnd/>
            <a:tailEnd/>
          </a:ln>
          <a:effectLst/>
        </p:spPr>
        <p:txBody>
          <a:bodyPr wrap="none">
            <a:spAutoFit/>
          </a:bodyPr>
          <a:lstStyle/>
          <a:p>
            <a:pPr algn="l">
              <a:defRPr/>
            </a:pPr>
            <a:r>
              <a:rPr lang="en-US" sz="1200">
                <a:solidFill>
                  <a:schemeClr val="accent2"/>
                </a:solidFill>
                <a:effectDag name="">
                  <a:cont type="tree" name="">
                    <a:effect ref="fillLine"/>
                    <a:outerShdw dist="38100" dir="13500000" algn="br">
                      <a:srgbClr val="7F80FF"/>
                    </a:outerShdw>
                  </a:cont>
                  <a:cont type="tree" name="">
                    <a:effect ref="fillLine"/>
                    <a:outerShdw dist="38100" dir="2700000" algn="tl">
                      <a:srgbClr val="1E1E7A"/>
                    </a:outerShdw>
                  </a:cont>
                  <a:effect ref="fillLine"/>
                </a:effectDag>
                <a:latin typeface="Arial Rounded MT Bold" pitchFamily="34" charset="0"/>
              </a:rPr>
              <a:t>Quade</a:t>
            </a:r>
          </a:p>
        </p:txBody>
      </p:sp>
      <p:sp>
        <p:nvSpPr>
          <p:cNvPr id="79877" name="Text Box 1029"/>
          <p:cNvSpPr txBox="1">
            <a:spLocks noChangeArrowheads="1"/>
          </p:cNvSpPr>
          <p:nvPr/>
        </p:nvSpPr>
        <p:spPr bwMode="auto">
          <a:xfrm>
            <a:off x="714375" y="2071688"/>
            <a:ext cx="7848600" cy="4032250"/>
          </a:xfrm>
          <a:prstGeom prst="rect">
            <a:avLst/>
          </a:prstGeom>
          <a:noFill/>
          <a:ln w="9525">
            <a:noFill/>
            <a:miter lim="800000"/>
            <a:headEnd/>
            <a:tailEnd/>
          </a:ln>
          <a:effectLst/>
        </p:spPr>
        <p:txBody>
          <a:bodyPr anchor="ctr">
            <a:spAutoFit/>
          </a:bodyPr>
          <a:lstStyle/>
          <a:p>
            <a:pPr algn="l">
              <a:defRPr/>
            </a:pPr>
            <a:r>
              <a:rPr lang="de-DE" sz="3200" b="0" dirty="0">
                <a:effectLst>
                  <a:outerShdw blurRad="38100" dist="38100" dir="2700000" algn="tl">
                    <a:srgbClr val="000000"/>
                  </a:outerShdw>
                </a:effectLst>
                <a:latin typeface="Arial" charset="0"/>
              </a:rPr>
              <a:t>Verstandene Nachricht:</a:t>
            </a:r>
          </a:p>
          <a:p>
            <a:pPr algn="l">
              <a:defRPr/>
            </a:pPr>
            <a:r>
              <a:rPr lang="de-DE" sz="3200" b="0" dirty="0">
                <a:effectLst>
                  <a:outerShdw blurRad="38100" dist="38100" dir="2700000" algn="tl">
                    <a:srgbClr val="000000"/>
                  </a:outerShdw>
                </a:effectLst>
                <a:latin typeface="Arial" charset="0"/>
              </a:rPr>
              <a:t>Eine Nachricht kann in unterschiedlichem Maße verstanden werden. Auch wenn z.B. eine Vorlesung in deutscher Sprache gehalten wird und damit sprachlich verständlich ist, kann sie für bestimmte Hörer inhaltlich unverständlich sein. </a:t>
            </a:r>
          </a:p>
          <a:p>
            <a:pPr algn="l">
              <a:defRPr/>
            </a:pPr>
            <a:endParaRPr lang="de-DE" sz="3200" b="0" dirty="0">
              <a:effectLst>
                <a:outerShdw blurRad="38100" dist="38100" dir="2700000" algn="tl">
                  <a:srgbClr val="000000"/>
                </a:outerShdw>
              </a:effectLst>
              <a:latin typeface="Arial" charset="0"/>
            </a:endParaRPr>
          </a:p>
        </p:txBody>
      </p:sp>
    </p:spTree>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026" descr="C:\WIN95B\DESKTOP\Chrome2.bmp"/>
          <p:cNvPicPr>
            <a:picLocks noChangeAspect="1" noChangeArrowheads="1"/>
          </p:cNvPicPr>
          <p:nvPr/>
        </p:nvPicPr>
        <p:blipFill>
          <a:blip r:embed="rId2"/>
          <a:srcRect/>
          <a:stretch>
            <a:fillRect/>
          </a:stretch>
        </p:blipFill>
        <p:spPr bwMode="auto">
          <a:xfrm>
            <a:off x="-457200" y="1752600"/>
            <a:ext cx="9753600" cy="9525"/>
          </a:xfrm>
          <a:prstGeom prst="rect">
            <a:avLst/>
          </a:prstGeom>
          <a:noFill/>
          <a:ln w="9525">
            <a:noFill/>
            <a:miter lim="800000"/>
            <a:headEnd/>
            <a:tailEnd/>
          </a:ln>
        </p:spPr>
      </p:pic>
      <p:sp>
        <p:nvSpPr>
          <p:cNvPr id="79875" name="Rectangle 1027"/>
          <p:cNvSpPr>
            <a:spLocks noGrp="1" noChangeArrowheads="1"/>
          </p:cNvSpPr>
          <p:nvPr>
            <p:ph type="title"/>
          </p:nvPr>
        </p:nvSpPr>
        <p:spPr>
          <a:xfrm>
            <a:off x="381000" y="228600"/>
            <a:ext cx="8458200" cy="1371600"/>
          </a:xfrm>
        </p:spPr>
        <p:txBody>
          <a:bodyPr/>
          <a:lstStyle/>
          <a:p>
            <a:pPr>
              <a:defRPr/>
            </a:pPr>
            <a:r>
              <a:rPr lang="de-DE" sz="4800" b="1" dirty="0" smtClean="0">
                <a:solidFill>
                  <a:schemeClr val="bg1"/>
                </a:solidFill>
                <a:effectLst>
                  <a:outerShdw blurRad="38100" dist="38100" dir="2700000" algn="tl">
                    <a:srgbClr val="000000"/>
                  </a:outerShdw>
                </a:effectLst>
                <a:latin typeface="Comic Sans MS" pitchFamily="66" charset="0"/>
              </a:rPr>
              <a:t>Definitionen</a:t>
            </a:r>
            <a:endParaRPr lang="en-US" sz="4800" b="1" dirty="0" smtClean="0">
              <a:solidFill>
                <a:schemeClr val="bg1"/>
              </a:solidFill>
              <a:effectLst>
                <a:outerShdw blurRad="38100" dist="38100" dir="2700000" algn="tl">
                  <a:srgbClr val="000000"/>
                </a:outerShdw>
              </a:effectLst>
              <a:latin typeface="Comic Sans MS" pitchFamily="66" charset="0"/>
            </a:endParaRPr>
          </a:p>
        </p:txBody>
      </p:sp>
      <p:sp>
        <p:nvSpPr>
          <p:cNvPr id="79876" name="Rectangle 1028"/>
          <p:cNvSpPr>
            <a:spLocks noChangeArrowheads="1"/>
          </p:cNvSpPr>
          <p:nvPr/>
        </p:nvSpPr>
        <p:spPr bwMode="auto">
          <a:xfrm>
            <a:off x="8229600" y="6400800"/>
            <a:ext cx="658813" cy="274638"/>
          </a:xfrm>
          <a:prstGeom prst="rect">
            <a:avLst/>
          </a:prstGeom>
          <a:noFill/>
          <a:ln w="9525">
            <a:noFill/>
            <a:miter lim="800000"/>
            <a:headEnd/>
            <a:tailEnd/>
          </a:ln>
          <a:effectLst/>
        </p:spPr>
        <p:txBody>
          <a:bodyPr wrap="none">
            <a:spAutoFit/>
          </a:bodyPr>
          <a:lstStyle/>
          <a:p>
            <a:pPr algn="l">
              <a:defRPr/>
            </a:pPr>
            <a:r>
              <a:rPr lang="en-US" sz="1200">
                <a:solidFill>
                  <a:schemeClr val="accent2"/>
                </a:solidFill>
                <a:effectDag name="">
                  <a:cont type="tree" name="">
                    <a:effect ref="fillLine"/>
                    <a:outerShdw dist="38100" dir="13500000" algn="br">
                      <a:srgbClr val="7F80FF"/>
                    </a:outerShdw>
                  </a:cont>
                  <a:cont type="tree" name="">
                    <a:effect ref="fillLine"/>
                    <a:outerShdw dist="38100" dir="2700000" algn="tl">
                      <a:srgbClr val="1E1E7A"/>
                    </a:outerShdw>
                  </a:cont>
                  <a:effect ref="fillLine"/>
                </a:effectDag>
                <a:latin typeface="Arial Rounded MT Bold" pitchFamily="34" charset="0"/>
              </a:rPr>
              <a:t>Quade</a:t>
            </a:r>
          </a:p>
        </p:txBody>
      </p:sp>
      <p:sp>
        <p:nvSpPr>
          <p:cNvPr id="79877" name="Text Box 1029"/>
          <p:cNvSpPr txBox="1">
            <a:spLocks noChangeArrowheads="1"/>
          </p:cNvSpPr>
          <p:nvPr/>
        </p:nvSpPr>
        <p:spPr bwMode="auto">
          <a:xfrm>
            <a:off x="714375" y="2071688"/>
            <a:ext cx="7848600" cy="4524375"/>
          </a:xfrm>
          <a:prstGeom prst="rect">
            <a:avLst/>
          </a:prstGeom>
          <a:noFill/>
          <a:ln w="9525">
            <a:noFill/>
            <a:miter lim="800000"/>
            <a:headEnd/>
            <a:tailEnd/>
          </a:ln>
          <a:effectLst/>
        </p:spPr>
        <p:txBody>
          <a:bodyPr anchor="ctr">
            <a:spAutoFit/>
          </a:bodyPr>
          <a:lstStyle/>
          <a:p>
            <a:pPr algn="l">
              <a:defRPr/>
            </a:pPr>
            <a:r>
              <a:rPr lang="de-DE" sz="3200" b="0" dirty="0">
                <a:effectLst>
                  <a:outerShdw blurRad="38100" dist="38100" dir="2700000" algn="tl">
                    <a:srgbClr val="000000"/>
                  </a:outerShdw>
                </a:effectLst>
                <a:latin typeface="Arial" charset="0"/>
              </a:rPr>
              <a:t>Information:</a:t>
            </a:r>
          </a:p>
          <a:p>
            <a:pPr algn="l">
              <a:defRPr/>
            </a:pPr>
            <a:r>
              <a:rPr lang="de-DE" sz="3200" b="0" dirty="0">
                <a:effectLst>
                  <a:outerShdw blurRad="38100" dist="38100" dir="2700000" algn="tl">
                    <a:srgbClr val="000000"/>
                  </a:outerShdw>
                </a:effectLst>
                <a:latin typeface="Arial" charset="0"/>
              </a:rPr>
              <a:t>Eine strenge Definition der Information wertet nur solche verstandenen Nachrichten als Information, die beim jeweiligen Empfänger noch nicht bekannt waren. Gemeinplätze sind danach verstandene Nachrichten, aber keine (neuen) Informationen. </a:t>
            </a:r>
          </a:p>
          <a:p>
            <a:pPr algn="l">
              <a:defRPr/>
            </a:pPr>
            <a:endParaRPr lang="de-DE" sz="3200" b="0" dirty="0">
              <a:effectLst>
                <a:outerShdw blurRad="38100" dist="38100" dir="2700000" algn="tl">
                  <a:srgbClr val="000000"/>
                </a:outerShdw>
              </a:effectLst>
              <a:latin typeface="Arial" charset="0"/>
            </a:endParaRPr>
          </a:p>
        </p:txBody>
      </p:sp>
    </p:spTree>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026" descr="C:\WIN95B\DESKTOP\Chrome2.bmp"/>
          <p:cNvPicPr>
            <a:picLocks noChangeAspect="1" noChangeArrowheads="1"/>
          </p:cNvPicPr>
          <p:nvPr/>
        </p:nvPicPr>
        <p:blipFill>
          <a:blip r:embed="rId2"/>
          <a:srcRect/>
          <a:stretch>
            <a:fillRect/>
          </a:stretch>
        </p:blipFill>
        <p:spPr bwMode="auto">
          <a:xfrm>
            <a:off x="-457200" y="1752600"/>
            <a:ext cx="9753600" cy="9525"/>
          </a:xfrm>
          <a:prstGeom prst="rect">
            <a:avLst/>
          </a:prstGeom>
          <a:noFill/>
          <a:ln w="9525">
            <a:noFill/>
            <a:miter lim="800000"/>
            <a:headEnd/>
            <a:tailEnd/>
          </a:ln>
        </p:spPr>
      </p:pic>
      <p:sp>
        <p:nvSpPr>
          <p:cNvPr id="109571" name="Rectangle 1027"/>
          <p:cNvSpPr>
            <a:spLocks noGrp="1" noChangeArrowheads="1"/>
          </p:cNvSpPr>
          <p:nvPr>
            <p:ph type="title"/>
          </p:nvPr>
        </p:nvSpPr>
        <p:spPr>
          <a:xfrm>
            <a:off x="381000" y="228600"/>
            <a:ext cx="8458200" cy="1371600"/>
          </a:xfrm>
        </p:spPr>
        <p:txBody>
          <a:bodyPr/>
          <a:lstStyle/>
          <a:p>
            <a:pPr>
              <a:defRPr/>
            </a:pPr>
            <a:r>
              <a:rPr lang="de-DE" sz="4800" b="1" smtClean="0">
                <a:solidFill>
                  <a:schemeClr val="bg1"/>
                </a:solidFill>
                <a:effectLst>
                  <a:outerShdw blurRad="38100" dist="38100" dir="2700000" algn="tl">
                    <a:srgbClr val="000000"/>
                  </a:outerShdw>
                </a:effectLst>
                <a:latin typeface="Comic Sans MS" pitchFamily="66" charset="0"/>
              </a:rPr>
              <a:t>Definitionen</a:t>
            </a:r>
            <a:endParaRPr lang="en-US" sz="4800" b="1" smtClean="0">
              <a:solidFill>
                <a:schemeClr val="bg1"/>
              </a:solidFill>
              <a:effectLst>
                <a:outerShdw blurRad="38100" dist="38100" dir="2700000" algn="tl">
                  <a:srgbClr val="000000"/>
                </a:outerShdw>
              </a:effectLst>
              <a:latin typeface="Comic Sans MS" pitchFamily="66" charset="0"/>
            </a:endParaRPr>
          </a:p>
        </p:txBody>
      </p:sp>
      <p:sp>
        <p:nvSpPr>
          <p:cNvPr id="109572" name="Rectangle 1028"/>
          <p:cNvSpPr>
            <a:spLocks noChangeArrowheads="1"/>
          </p:cNvSpPr>
          <p:nvPr/>
        </p:nvSpPr>
        <p:spPr bwMode="auto">
          <a:xfrm>
            <a:off x="8229600" y="6400800"/>
            <a:ext cx="658813" cy="274638"/>
          </a:xfrm>
          <a:prstGeom prst="rect">
            <a:avLst/>
          </a:prstGeom>
          <a:noFill/>
          <a:ln w="9525">
            <a:noFill/>
            <a:miter lim="800000"/>
            <a:headEnd/>
            <a:tailEnd/>
          </a:ln>
          <a:effectLst/>
        </p:spPr>
        <p:txBody>
          <a:bodyPr wrap="none">
            <a:spAutoFit/>
          </a:bodyPr>
          <a:lstStyle/>
          <a:p>
            <a:pPr algn="l">
              <a:defRPr/>
            </a:pPr>
            <a:r>
              <a:rPr lang="en-US" sz="1200">
                <a:solidFill>
                  <a:schemeClr val="accent2"/>
                </a:solidFill>
                <a:effectDag name="">
                  <a:cont type="tree" name="">
                    <a:effect ref="fillLine"/>
                    <a:outerShdw dist="38100" dir="13500000" algn="br">
                      <a:srgbClr val="7F80FF"/>
                    </a:outerShdw>
                  </a:cont>
                  <a:cont type="tree" name="">
                    <a:effect ref="fillLine"/>
                    <a:outerShdw dist="38100" dir="2700000" algn="tl">
                      <a:srgbClr val="1E1E7A"/>
                    </a:outerShdw>
                  </a:cont>
                  <a:effect ref="fillLine"/>
                </a:effectDag>
                <a:latin typeface="Arial Rounded MT Bold" pitchFamily="34" charset="0"/>
              </a:rPr>
              <a:t>Quade</a:t>
            </a:r>
          </a:p>
        </p:txBody>
      </p:sp>
      <p:sp>
        <p:nvSpPr>
          <p:cNvPr id="109573" name="Text Box 1029"/>
          <p:cNvSpPr txBox="1">
            <a:spLocks noChangeArrowheads="1"/>
          </p:cNvSpPr>
          <p:nvPr/>
        </p:nvSpPr>
        <p:spPr bwMode="auto">
          <a:xfrm>
            <a:off x="762000" y="2409825"/>
            <a:ext cx="7848600" cy="3111500"/>
          </a:xfrm>
          <a:prstGeom prst="rect">
            <a:avLst/>
          </a:prstGeom>
          <a:noFill/>
          <a:ln w="9525">
            <a:noFill/>
            <a:miter lim="800000"/>
            <a:headEnd/>
            <a:tailEnd/>
          </a:ln>
          <a:effectLst/>
        </p:spPr>
        <p:txBody>
          <a:bodyPr anchor="ctr">
            <a:spAutoFit/>
          </a:bodyPr>
          <a:lstStyle/>
          <a:p>
            <a:pPr>
              <a:defRPr/>
            </a:pPr>
            <a:r>
              <a:rPr lang="de-DE" sz="6600" b="0" dirty="0">
                <a:effectLst>
                  <a:outerShdw blurRad="38100" dist="38100" dir="2700000" algn="tl">
                    <a:srgbClr val="000000"/>
                  </a:outerShdw>
                </a:effectLst>
                <a:latin typeface="Arial" charset="0"/>
              </a:rPr>
              <a:t>Wert</a:t>
            </a:r>
          </a:p>
          <a:p>
            <a:pPr>
              <a:defRPr/>
            </a:pPr>
            <a:r>
              <a:rPr lang="de-DE" sz="6600" b="0" dirty="0">
                <a:effectLst>
                  <a:outerShdw blurRad="38100" dist="38100" dir="2700000" algn="tl">
                    <a:srgbClr val="000000"/>
                  </a:outerShdw>
                </a:effectLst>
                <a:latin typeface="Arial" charset="0"/>
              </a:rPr>
              <a:t>Daten</a:t>
            </a:r>
          </a:p>
          <a:p>
            <a:pPr>
              <a:defRPr/>
            </a:pPr>
            <a:r>
              <a:rPr lang="de-DE" sz="6600" b="0" dirty="0">
                <a:effectLst>
                  <a:outerShdw blurRad="38100" dist="38100" dir="2700000" algn="tl">
                    <a:srgbClr val="000000"/>
                  </a:outerShdw>
                </a:effectLst>
                <a:latin typeface="Arial" charset="0"/>
              </a:rPr>
              <a:t>Information</a:t>
            </a:r>
          </a:p>
        </p:txBody>
      </p:sp>
    </p:spTree>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descr="C:\WIN95B\DESKTOP\Chrome2.bmp"/>
          <p:cNvPicPr>
            <a:picLocks noChangeAspect="1" noChangeArrowheads="1"/>
          </p:cNvPicPr>
          <p:nvPr/>
        </p:nvPicPr>
        <p:blipFill>
          <a:blip r:embed="rId3"/>
          <a:srcRect/>
          <a:stretch>
            <a:fillRect/>
          </a:stretch>
        </p:blipFill>
        <p:spPr bwMode="auto">
          <a:xfrm>
            <a:off x="-457200" y="1752600"/>
            <a:ext cx="9753600" cy="9525"/>
          </a:xfrm>
          <a:prstGeom prst="rect">
            <a:avLst/>
          </a:prstGeom>
          <a:noFill/>
          <a:ln w="9525">
            <a:noFill/>
            <a:miter lim="800000"/>
            <a:headEnd/>
            <a:tailEnd/>
          </a:ln>
        </p:spPr>
      </p:pic>
      <p:sp>
        <p:nvSpPr>
          <p:cNvPr id="78851" name="Rectangle 3"/>
          <p:cNvSpPr>
            <a:spLocks noGrp="1" noChangeArrowheads="1"/>
          </p:cNvSpPr>
          <p:nvPr>
            <p:ph type="title"/>
          </p:nvPr>
        </p:nvSpPr>
        <p:spPr>
          <a:xfrm>
            <a:off x="381000" y="228600"/>
            <a:ext cx="8458200" cy="1371600"/>
          </a:xfrm>
        </p:spPr>
        <p:txBody>
          <a:bodyPr/>
          <a:lstStyle/>
          <a:p>
            <a:pPr>
              <a:defRPr/>
            </a:pPr>
            <a:endParaRPr lang="en-US" sz="4800" b="1" smtClean="0">
              <a:solidFill>
                <a:schemeClr val="bg1"/>
              </a:solidFill>
              <a:effectLst>
                <a:outerShdw blurRad="38100" dist="38100" dir="2700000" algn="tl">
                  <a:srgbClr val="000000"/>
                </a:outerShdw>
              </a:effectLst>
              <a:latin typeface="Comic Sans MS" pitchFamily="66" charset="0"/>
            </a:endParaRPr>
          </a:p>
        </p:txBody>
      </p:sp>
      <p:sp>
        <p:nvSpPr>
          <p:cNvPr id="78852" name="Rectangle 4"/>
          <p:cNvSpPr>
            <a:spLocks noChangeArrowheads="1"/>
          </p:cNvSpPr>
          <p:nvPr/>
        </p:nvSpPr>
        <p:spPr bwMode="auto">
          <a:xfrm>
            <a:off x="8229600" y="6400800"/>
            <a:ext cx="658813" cy="274638"/>
          </a:xfrm>
          <a:prstGeom prst="rect">
            <a:avLst/>
          </a:prstGeom>
          <a:noFill/>
          <a:ln w="9525">
            <a:noFill/>
            <a:miter lim="800000"/>
            <a:headEnd/>
            <a:tailEnd/>
          </a:ln>
          <a:effectLst/>
        </p:spPr>
        <p:txBody>
          <a:bodyPr wrap="none">
            <a:spAutoFit/>
          </a:bodyPr>
          <a:lstStyle/>
          <a:p>
            <a:pPr algn="l">
              <a:defRPr/>
            </a:pPr>
            <a:r>
              <a:rPr lang="en-US" sz="1200">
                <a:solidFill>
                  <a:schemeClr val="accent2"/>
                </a:solidFill>
                <a:effectDag name="">
                  <a:cont type="tree" name="">
                    <a:effect ref="fillLine"/>
                    <a:outerShdw dist="38100" dir="13500000" algn="br">
                      <a:srgbClr val="7F80FF"/>
                    </a:outerShdw>
                  </a:cont>
                  <a:cont type="tree" name="">
                    <a:effect ref="fillLine"/>
                    <a:outerShdw dist="38100" dir="2700000" algn="tl">
                      <a:srgbClr val="1E1E7A"/>
                    </a:outerShdw>
                  </a:cont>
                  <a:effect ref="fillLine"/>
                </a:effectDag>
                <a:latin typeface="Arial Rounded MT Bold" pitchFamily="34" charset="0"/>
              </a:rPr>
              <a:t>Quade</a:t>
            </a:r>
          </a:p>
        </p:txBody>
      </p:sp>
      <p:graphicFrame>
        <p:nvGraphicFramePr>
          <p:cNvPr id="2050" name="Object 1024"/>
          <p:cNvGraphicFramePr>
            <a:graphicFrameLocks noChangeAspect="1"/>
          </p:cNvGraphicFramePr>
          <p:nvPr/>
        </p:nvGraphicFramePr>
        <p:xfrm>
          <a:off x="228600" y="152400"/>
          <a:ext cx="8686800" cy="6267450"/>
        </p:xfrm>
        <a:graphic>
          <a:graphicData uri="http://schemas.openxmlformats.org/presentationml/2006/ole">
            <p:oleObj spid="_x0000_s2050" name="CorelDRAW!" r:id="rId4" imgW="8883360" imgH="7082640" progId="">
              <p:embed/>
            </p:oleObj>
          </a:graphicData>
        </a:graphic>
      </p:graphicFrame>
    </p:spTree>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WIN95B\DESKTOP\Chrome2.bmp"/>
          <p:cNvPicPr>
            <a:picLocks noChangeAspect="1" noChangeArrowheads="1"/>
          </p:cNvPicPr>
          <p:nvPr/>
        </p:nvPicPr>
        <p:blipFill>
          <a:blip r:embed="rId2"/>
          <a:srcRect/>
          <a:stretch>
            <a:fillRect/>
          </a:stretch>
        </p:blipFill>
        <p:spPr bwMode="auto">
          <a:xfrm>
            <a:off x="-457200" y="1752600"/>
            <a:ext cx="9753600" cy="9525"/>
          </a:xfrm>
          <a:prstGeom prst="rect">
            <a:avLst/>
          </a:prstGeom>
          <a:noFill/>
          <a:ln w="9525">
            <a:noFill/>
            <a:miter lim="800000"/>
            <a:headEnd/>
            <a:tailEnd/>
          </a:ln>
        </p:spPr>
      </p:pic>
      <p:sp>
        <p:nvSpPr>
          <p:cNvPr id="80899" name="Rectangle 3"/>
          <p:cNvSpPr>
            <a:spLocks noGrp="1" noChangeArrowheads="1"/>
          </p:cNvSpPr>
          <p:nvPr>
            <p:ph type="title"/>
          </p:nvPr>
        </p:nvSpPr>
        <p:spPr>
          <a:xfrm>
            <a:off x="381000" y="228600"/>
            <a:ext cx="8458200" cy="1371600"/>
          </a:xfrm>
        </p:spPr>
        <p:txBody>
          <a:bodyPr/>
          <a:lstStyle/>
          <a:p>
            <a:pPr>
              <a:defRPr/>
            </a:pPr>
            <a:r>
              <a:rPr lang="de-DE" sz="4800" b="1" smtClean="0">
                <a:solidFill>
                  <a:schemeClr val="bg1"/>
                </a:solidFill>
                <a:effectLst>
                  <a:outerShdw blurRad="38100" dist="38100" dir="2700000" algn="tl">
                    <a:srgbClr val="000000"/>
                  </a:outerShdw>
                </a:effectLst>
                <a:latin typeface="Comic Sans MS" pitchFamily="66" charset="0"/>
              </a:rPr>
              <a:t>Algorithmus</a:t>
            </a:r>
            <a:endParaRPr lang="en-US" sz="4800" b="1" smtClean="0">
              <a:solidFill>
                <a:schemeClr val="bg1"/>
              </a:solidFill>
              <a:effectLst>
                <a:outerShdw blurRad="38100" dist="38100" dir="2700000" algn="tl">
                  <a:srgbClr val="000000"/>
                </a:outerShdw>
              </a:effectLst>
              <a:latin typeface="Comic Sans MS" pitchFamily="66" charset="0"/>
            </a:endParaRPr>
          </a:p>
        </p:txBody>
      </p:sp>
      <p:sp>
        <p:nvSpPr>
          <p:cNvPr id="80900" name="Rectangle 4"/>
          <p:cNvSpPr>
            <a:spLocks noChangeArrowheads="1"/>
          </p:cNvSpPr>
          <p:nvPr/>
        </p:nvSpPr>
        <p:spPr bwMode="auto">
          <a:xfrm>
            <a:off x="8229600" y="6400800"/>
            <a:ext cx="658813" cy="274638"/>
          </a:xfrm>
          <a:prstGeom prst="rect">
            <a:avLst/>
          </a:prstGeom>
          <a:noFill/>
          <a:ln w="9525">
            <a:noFill/>
            <a:miter lim="800000"/>
            <a:headEnd/>
            <a:tailEnd/>
          </a:ln>
          <a:effectLst/>
        </p:spPr>
        <p:txBody>
          <a:bodyPr wrap="none">
            <a:spAutoFit/>
          </a:bodyPr>
          <a:lstStyle/>
          <a:p>
            <a:pPr algn="l">
              <a:defRPr/>
            </a:pPr>
            <a:r>
              <a:rPr lang="en-US" sz="1200">
                <a:solidFill>
                  <a:schemeClr val="accent2"/>
                </a:solidFill>
                <a:effectDag name="">
                  <a:cont type="tree" name="">
                    <a:effect ref="fillLine"/>
                    <a:outerShdw dist="38100" dir="13500000" algn="br">
                      <a:srgbClr val="7F80FF"/>
                    </a:outerShdw>
                  </a:cont>
                  <a:cont type="tree" name="">
                    <a:effect ref="fillLine"/>
                    <a:outerShdw dist="38100" dir="2700000" algn="tl">
                      <a:srgbClr val="1E1E7A"/>
                    </a:outerShdw>
                  </a:cont>
                  <a:effect ref="fillLine"/>
                </a:effectDag>
                <a:latin typeface="Arial Rounded MT Bold" pitchFamily="34" charset="0"/>
              </a:rPr>
              <a:t>Quade</a:t>
            </a:r>
          </a:p>
        </p:txBody>
      </p:sp>
      <p:sp>
        <p:nvSpPr>
          <p:cNvPr id="80901" name="Text Box 5"/>
          <p:cNvSpPr txBox="1">
            <a:spLocks noChangeArrowheads="1"/>
          </p:cNvSpPr>
          <p:nvPr/>
        </p:nvSpPr>
        <p:spPr bwMode="auto">
          <a:xfrm>
            <a:off x="762000" y="2454275"/>
            <a:ext cx="7848600" cy="3019425"/>
          </a:xfrm>
          <a:prstGeom prst="rect">
            <a:avLst/>
          </a:prstGeom>
          <a:noFill/>
          <a:ln w="9525">
            <a:noFill/>
            <a:miter lim="800000"/>
            <a:headEnd/>
            <a:tailEnd/>
          </a:ln>
          <a:effectLst/>
        </p:spPr>
        <p:txBody>
          <a:bodyPr anchor="ctr">
            <a:spAutoFit/>
          </a:bodyPr>
          <a:lstStyle/>
          <a:p>
            <a:pPr>
              <a:lnSpc>
                <a:spcPct val="150000"/>
              </a:lnSpc>
              <a:defRPr/>
            </a:pPr>
            <a:r>
              <a:rPr lang="de-DE" sz="3200" b="0" dirty="0">
                <a:effectLst>
                  <a:outerShdw blurRad="38100" dist="38100" dir="2700000" algn="tl">
                    <a:srgbClr val="000000"/>
                  </a:outerShdw>
                </a:effectLst>
                <a:latin typeface="Arial" charset="0"/>
              </a:rPr>
              <a:t>Algorithmus ist die formale, eindeutige und vollständige Beschreibung eines Verarbeitungsvorgangs mit endlich vielen Schritten.</a:t>
            </a:r>
          </a:p>
        </p:txBody>
      </p:sp>
    </p:spTree>
  </p:cSld>
  <p:clrMapOvr>
    <a:masterClrMapping/>
  </p:clrMapOvr>
  <p:transition>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WIN95B\DESKTOP\Chrome2.bmp"/>
          <p:cNvPicPr>
            <a:picLocks noChangeAspect="1" noChangeArrowheads="1"/>
          </p:cNvPicPr>
          <p:nvPr/>
        </p:nvPicPr>
        <p:blipFill>
          <a:blip r:embed="rId2"/>
          <a:srcRect/>
          <a:stretch>
            <a:fillRect/>
          </a:stretch>
        </p:blipFill>
        <p:spPr bwMode="auto">
          <a:xfrm>
            <a:off x="-457200" y="1752600"/>
            <a:ext cx="9753600" cy="9525"/>
          </a:xfrm>
          <a:prstGeom prst="rect">
            <a:avLst/>
          </a:prstGeom>
          <a:noFill/>
          <a:ln w="9525">
            <a:noFill/>
            <a:miter lim="800000"/>
            <a:headEnd/>
            <a:tailEnd/>
          </a:ln>
        </p:spPr>
      </p:pic>
      <p:sp>
        <p:nvSpPr>
          <p:cNvPr id="80899" name="Rectangle 3"/>
          <p:cNvSpPr>
            <a:spLocks noGrp="1" noChangeArrowheads="1"/>
          </p:cNvSpPr>
          <p:nvPr>
            <p:ph type="title"/>
          </p:nvPr>
        </p:nvSpPr>
        <p:spPr>
          <a:xfrm>
            <a:off x="381000" y="228600"/>
            <a:ext cx="8458200" cy="1371600"/>
          </a:xfrm>
        </p:spPr>
        <p:txBody>
          <a:bodyPr/>
          <a:lstStyle/>
          <a:p>
            <a:pPr>
              <a:defRPr/>
            </a:pPr>
            <a:r>
              <a:rPr lang="de-DE" sz="4800" b="1" dirty="0" smtClean="0">
                <a:solidFill>
                  <a:schemeClr val="bg1"/>
                </a:solidFill>
                <a:effectLst>
                  <a:outerShdw blurRad="38100" dist="38100" dir="2700000" algn="tl">
                    <a:srgbClr val="000000"/>
                  </a:outerShdw>
                </a:effectLst>
                <a:latin typeface="Comic Sans MS" pitchFamily="66" charset="0"/>
              </a:rPr>
              <a:t>Ist das ein Algorithmus?</a:t>
            </a:r>
            <a:endParaRPr lang="en-US" sz="4800" b="1" dirty="0" smtClean="0">
              <a:solidFill>
                <a:schemeClr val="bg1"/>
              </a:solidFill>
              <a:effectLst>
                <a:outerShdw blurRad="38100" dist="38100" dir="2700000" algn="tl">
                  <a:srgbClr val="000000"/>
                </a:outerShdw>
              </a:effectLst>
              <a:latin typeface="Comic Sans MS" pitchFamily="66" charset="0"/>
            </a:endParaRPr>
          </a:p>
        </p:txBody>
      </p:sp>
      <p:sp>
        <p:nvSpPr>
          <p:cNvPr id="80900" name="Rectangle 4"/>
          <p:cNvSpPr>
            <a:spLocks noChangeArrowheads="1"/>
          </p:cNvSpPr>
          <p:nvPr/>
        </p:nvSpPr>
        <p:spPr bwMode="auto">
          <a:xfrm>
            <a:off x="8229600" y="6400800"/>
            <a:ext cx="658813" cy="274638"/>
          </a:xfrm>
          <a:prstGeom prst="rect">
            <a:avLst/>
          </a:prstGeom>
          <a:noFill/>
          <a:ln w="9525">
            <a:noFill/>
            <a:miter lim="800000"/>
            <a:headEnd/>
            <a:tailEnd/>
          </a:ln>
          <a:effectLst/>
        </p:spPr>
        <p:txBody>
          <a:bodyPr wrap="none">
            <a:spAutoFit/>
          </a:bodyPr>
          <a:lstStyle/>
          <a:p>
            <a:pPr algn="l">
              <a:defRPr/>
            </a:pPr>
            <a:r>
              <a:rPr lang="en-US" sz="1200">
                <a:solidFill>
                  <a:schemeClr val="accent2"/>
                </a:solidFill>
                <a:effectDag name="">
                  <a:cont type="tree" name="">
                    <a:effect ref="fillLine"/>
                    <a:outerShdw dist="38100" dir="13500000" algn="br">
                      <a:srgbClr val="7F80FF"/>
                    </a:outerShdw>
                  </a:cont>
                  <a:cont type="tree" name="">
                    <a:effect ref="fillLine"/>
                    <a:outerShdw dist="38100" dir="2700000" algn="tl">
                      <a:srgbClr val="1E1E7A"/>
                    </a:outerShdw>
                  </a:cont>
                  <a:effect ref="fillLine"/>
                </a:effectDag>
                <a:latin typeface="Arial Rounded MT Bold" pitchFamily="34" charset="0"/>
              </a:rPr>
              <a:t>Quade</a:t>
            </a:r>
          </a:p>
        </p:txBody>
      </p:sp>
      <p:sp>
        <p:nvSpPr>
          <p:cNvPr id="80901" name="Text Box 5"/>
          <p:cNvSpPr txBox="1">
            <a:spLocks noChangeArrowheads="1"/>
          </p:cNvSpPr>
          <p:nvPr/>
        </p:nvSpPr>
        <p:spPr bwMode="auto">
          <a:xfrm>
            <a:off x="762000" y="2454275"/>
            <a:ext cx="7848600" cy="2308225"/>
          </a:xfrm>
          <a:prstGeom prst="rect">
            <a:avLst/>
          </a:prstGeom>
          <a:noFill/>
          <a:ln w="9525">
            <a:noFill/>
            <a:miter lim="800000"/>
            <a:headEnd/>
            <a:tailEnd/>
          </a:ln>
          <a:effectLst/>
        </p:spPr>
        <p:txBody>
          <a:bodyPr anchor="ctr">
            <a:spAutoFit/>
          </a:bodyPr>
          <a:lstStyle/>
          <a:p>
            <a:pPr>
              <a:lnSpc>
                <a:spcPct val="150000"/>
              </a:lnSpc>
              <a:defRPr/>
            </a:pPr>
            <a:r>
              <a:rPr lang="de-DE" sz="3200" b="0" dirty="0" err="1">
                <a:effectLst>
                  <a:outerShdw blurRad="38100" dist="38100" dir="2700000" algn="tl">
                    <a:srgbClr val="000000"/>
                  </a:outerShdw>
                </a:effectLst>
                <a:latin typeface="Arial" charset="0"/>
              </a:rPr>
              <a:t>For</a:t>
            </a:r>
            <a:r>
              <a:rPr lang="de-DE" sz="3200" b="0" dirty="0">
                <a:effectLst>
                  <a:outerShdw blurRad="38100" dist="38100" dir="2700000" algn="tl">
                    <a:srgbClr val="000000"/>
                  </a:outerShdw>
                </a:effectLst>
                <a:latin typeface="Arial" charset="0"/>
              </a:rPr>
              <a:t> i = 1 </a:t>
            </a:r>
            <a:r>
              <a:rPr lang="de-DE" sz="3200" b="0" dirty="0" err="1">
                <a:effectLst>
                  <a:outerShdw blurRad="38100" dist="38100" dir="2700000" algn="tl">
                    <a:srgbClr val="000000"/>
                  </a:outerShdw>
                </a:effectLst>
                <a:latin typeface="Arial" charset="0"/>
              </a:rPr>
              <a:t>to</a:t>
            </a:r>
            <a:r>
              <a:rPr lang="de-DE" sz="3200" b="0" dirty="0">
                <a:effectLst>
                  <a:outerShdw blurRad="38100" dist="38100" dir="2700000" algn="tl">
                    <a:srgbClr val="000000"/>
                  </a:outerShdw>
                </a:effectLst>
                <a:latin typeface="Arial" charset="0"/>
              </a:rPr>
              <a:t> 100</a:t>
            </a:r>
          </a:p>
          <a:p>
            <a:pPr>
              <a:lnSpc>
                <a:spcPct val="150000"/>
              </a:lnSpc>
              <a:defRPr/>
            </a:pPr>
            <a:r>
              <a:rPr lang="de-DE" sz="3200" b="0" dirty="0">
                <a:effectLst>
                  <a:outerShdw blurRad="38100" dist="38100" dir="2700000" algn="tl">
                    <a:srgbClr val="000000"/>
                  </a:outerShdw>
                </a:effectLst>
                <a:latin typeface="Arial" charset="0"/>
              </a:rPr>
              <a:t>i = 1</a:t>
            </a:r>
          </a:p>
          <a:p>
            <a:pPr>
              <a:lnSpc>
                <a:spcPct val="150000"/>
              </a:lnSpc>
              <a:defRPr/>
            </a:pPr>
            <a:r>
              <a:rPr lang="de-DE" sz="3200" b="0" dirty="0">
                <a:effectLst>
                  <a:outerShdw blurRad="38100" dist="38100" dir="2700000" algn="tl">
                    <a:srgbClr val="000000"/>
                  </a:outerShdw>
                </a:effectLst>
                <a:latin typeface="Arial" charset="0"/>
              </a:rPr>
              <a:t>Next i</a:t>
            </a:r>
          </a:p>
        </p:txBody>
      </p:sp>
    </p:spTree>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WIN95B\DESKTOP\Chrome2.bmp"/>
          <p:cNvPicPr>
            <a:picLocks noChangeAspect="1" noChangeArrowheads="1"/>
          </p:cNvPicPr>
          <p:nvPr/>
        </p:nvPicPr>
        <p:blipFill>
          <a:blip r:embed="rId2"/>
          <a:srcRect/>
          <a:stretch>
            <a:fillRect/>
          </a:stretch>
        </p:blipFill>
        <p:spPr bwMode="auto">
          <a:xfrm>
            <a:off x="-457200" y="1752600"/>
            <a:ext cx="9753600" cy="9525"/>
          </a:xfrm>
          <a:prstGeom prst="rect">
            <a:avLst/>
          </a:prstGeom>
          <a:noFill/>
          <a:ln w="9525">
            <a:noFill/>
            <a:miter lim="800000"/>
            <a:headEnd/>
            <a:tailEnd/>
          </a:ln>
        </p:spPr>
      </p:pic>
      <p:sp>
        <p:nvSpPr>
          <p:cNvPr id="81923" name="Rectangle 3"/>
          <p:cNvSpPr>
            <a:spLocks noGrp="1" noChangeArrowheads="1"/>
          </p:cNvSpPr>
          <p:nvPr>
            <p:ph type="title"/>
          </p:nvPr>
        </p:nvSpPr>
        <p:spPr>
          <a:xfrm>
            <a:off x="381000" y="228600"/>
            <a:ext cx="8458200" cy="1371600"/>
          </a:xfrm>
        </p:spPr>
        <p:txBody>
          <a:bodyPr/>
          <a:lstStyle/>
          <a:p>
            <a:pPr>
              <a:defRPr/>
            </a:pPr>
            <a:r>
              <a:rPr lang="de-DE" sz="4800" b="1" dirty="0" smtClean="0">
                <a:solidFill>
                  <a:schemeClr val="bg1"/>
                </a:solidFill>
                <a:effectLst>
                  <a:outerShdw blurRad="38100" dist="38100" dir="2700000" algn="tl">
                    <a:srgbClr val="000000"/>
                  </a:outerShdw>
                </a:effectLst>
                <a:latin typeface="Comic Sans MS" pitchFamily="66" charset="0"/>
              </a:rPr>
              <a:t>Befehl</a:t>
            </a:r>
            <a:endParaRPr lang="en-US" sz="4800" b="1" dirty="0" smtClean="0">
              <a:solidFill>
                <a:schemeClr val="bg1"/>
              </a:solidFill>
              <a:effectLst>
                <a:outerShdw blurRad="38100" dist="38100" dir="2700000" algn="tl">
                  <a:srgbClr val="000000"/>
                </a:outerShdw>
              </a:effectLst>
              <a:latin typeface="Comic Sans MS" pitchFamily="66" charset="0"/>
            </a:endParaRPr>
          </a:p>
        </p:txBody>
      </p:sp>
      <p:sp>
        <p:nvSpPr>
          <p:cNvPr id="81924" name="Rectangle 4"/>
          <p:cNvSpPr>
            <a:spLocks noChangeArrowheads="1"/>
          </p:cNvSpPr>
          <p:nvPr/>
        </p:nvSpPr>
        <p:spPr bwMode="auto">
          <a:xfrm>
            <a:off x="8229600" y="6400800"/>
            <a:ext cx="658813" cy="274638"/>
          </a:xfrm>
          <a:prstGeom prst="rect">
            <a:avLst/>
          </a:prstGeom>
          <a:noFill/>
          <a:ln w="9525">
            <a:noFill/>
            <a:miter lim="800000"/>
            <a:headEnd/>
            <a:tailEnd/>
          </a:ln>
          <a:effectLst/>
        </p:spPr>
        <p:txBody>
          <a:bodyPr wrap="none">
            <a:spAutoFit/>
          </a:bodyPr>
          <a:lstStyle/>
          <a:p>
            <a:pPr algn="l">
              <a:defRPr/>
            </a:pPr>
            <a:r>
              <a:rPr lang="en-US" sz="1200">
                <a:solidFill>
                  <a:schemeClr val="accent2"/>
                </a:solidFill>
                <a:effectDag name="">
                  <a:cont type="tree" name="">
                    <a:effect ref="fillLine"/>
                    <a:outerShdw dist="38100" dir="13500000" algn="br">
                      <a:srgbClr val="7F80FF"/>
                    </a:outerShdw>
                  </a:cont>
                  <a:cont type="tree" name="">
                    <a:effect ref="fillLine"/>
                    <a:outerShdw dist="38100" dir="2700000" algn="tl">
                      <a:srgbClr val="1E1E7A"/>
                    </a:outerShdw>
                  </a:cont>
                  <a:effect ref="fillLine"/>
                </a:effectDag>
                <a:latin typeface="Arial Rounded MT Bold" pitchFamily="34" charset="0"/>
              </a:rPr>
              <a:t>Quade</a:t>
            </a:r>
          </a:p>
        </p:txBody>
      </p:sp>
      <p:sp>
        <p:nvSpPr>
          <p:cNvPr id="81925" name="Text Box 5"/>
          <p:cNvSpPr txBox="1">
            <a:spLocks noChangeArrowheads="1"/>
          </p:cNvSpPr>
          <p:nvPr/>
        </p:nvSpPr>
        <p:spPr bwMode="auto">
          <a:xfrm>
            <a:off x="762000" y="2820988"/>
            <a:ext cx="7848600" cy="3046412"/>
          </a:xfrm>
          <a:prstGeom prst="rect">
            <a:avLst/>
          </a:prstGeom>
          <a:noFill/>
          <a:ln w="9525">
            <a:noFill/>
            <a:miter lim="800000"/>
            <a:headEnd/>
            <a:tailEnd/>
          </a:ln>
          <a:effectLst/>
        </p:spPr>
        <p:txBody>
          <a:bodyPr anchor="ctr">
            <a:spAutoFit/>
          </a:bodyPr>
          <a:lstStyle/>
          <a:p>
            <a:pPr>
              <a:lnSpc>
                <a:spcPct val="150000"/>
              </a:lnSpc>
              <a:defRPr/>
            </a:pPr>
            <a:r>
              <a:rPr lang="de-DE" sz="3200" b="0" dirty="0">
                <a:effectLst>
                  <a:outerShdw blurRad="38100" dist="38100" dir="2700000" algn="tl">
                    <a:srgbClr val="000000"/>
                  </a:outerShdw>
                </a:effectLst>
                <a:latin typeface="Arial" charset="0"/>
              </a:rPr>
              <a:t>Befehl (Kommando) ist ein maschinell ausführbarer Einzelschritt eines Algorithmus</a:t>
            </a:r>
          </a:p>
          <a:p>
            <a:pPr>
              <a:lnSpc>
                <a:spcPct val="150000"/>
              </a:lnSpc>
              <a:defRPr/>
            </a:pPr>
            <a:r>
              <a:rPr lang="de-DE" sz="3200" b="0" dirty="0">
                <a:effectLst>
                  <a:outerShdw blurRad="38100" dist="38100" dir="2700000" algn="tl">
                    <a:srgbClr val="000000"/>
                  </a:outerShdw>
                </a:effectLst>
                <a:latin typeface="Arial" charset="0"/>
              </a:rPr>
              <a:t>(z.B. i = 1)</a:t>
            </a:r>
          </a:p>
        </p:txBody>
      </p:sp>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Text Box 2"/>
          <p:cNvSpPr txBox="1">
            <a:spLocks noChangeArrowheads="1"/>
          </p:cNvSpPr>
          <p:nvPr/>
        </p:nvSpPr>
        <p:spPr bwMode="auto">
          <a:xfrm>
            <a:off x="1214414" y="3286124"/>
            <a:ext cx="6929486" cy="1831271"/>
          </a:xfrm>
          <a:prstGeom prst="rect">
            <a:avLst/>
          </a:prstGeom>
          <a:noFill/>
          <a:ln w="9525">
            <a:noFill/>
            <a:miter lim="800000"/>
            <a:headEnd/>
            <a:tailEnd/>
          </a:ln>
          <a:effectLst/>
        </p:spPr>
        <p:txBody>
          <a:bodyPr wrap="square">
            <a:spAutoFit/>
          </a:bodyPr>
          <a:lstStyle/>
          <a:p>
            <a:pPr algn="l">
              <a:spcBef>
                <a:spcPts val="600"/>
              </a:spcBef>
              <a:defRPr/>
            </a:pPr>
            <a:r>
              <a:rPr lang="de-DE" sz="3600" b="0" dirty="0" smtClean="0">
                <a:effectLst>
                  <a:outerShdw blurRad="38100" dist="38100" dir="2700000" algn="tl">
                    <a:srgbClr val="000000"/>
                  </a:outerShdw>
                </a:effectLst>
              </a:rPr>
              <a:t>Der I-Phone </a:t>
            </a:r>
            <a:r>
              <a:rPr lang="de-DE" sz="3600" b="0" dirty="0" err="1" smtClean="0">
                <a:effectLst>
                  <a:outerShdw blurRad="38100" dist="38100" dir="2700000" algn="tl">
                    <a:srgbClr val="000000"/>
                  </a:outerShdw>
                </a:effectLst>
              </a:rPr>
              <a:t>Tracker</a:t>
            </a:r>
            <a:endParaRPr lang="de-DE" sz="3600" b="0" dirty="0" smtClean="0">
              <a:effectLst>
                <a:outerShdw blurRad="38100" dist="38100" dir="2700000" algn="tl">
                  <a:srgbClr val="000000"/>
                </a:outerShdw>
              </a:effectLst>
            </a:endParaRPr>
          </a:p>
          <a:p>
            <a:pPr algn="l">
              <a:spcBef>
                <a:spcPts val="600"/>
              </a:spcBef>
              <a:defRPr/>
            </a:pPr>
            <a:r>
              <a:rPr lang="de-DE" sz="3600" b="0" dirty="0" smtClean="0">
                <a:effectLst>
                  <a:outerShdw blurRad="38100" dist="38100" dir="2700000" algn="tl">
                    <a:srgbClr val="000000"/>
                  </a:outerShdw>
                </a:effectLst>
              </a:rPr>
              <a:t>http</a:t>
            </a:r>
            <a:r>
              <a:rPr lang="de-DE" sz="3600" b="0" dirty="0" smtClean="0">
                <a:effectLst>
                  <a:outerShdw blurRad="38100" dist="38100" dir="2700000" algn="tl">
                    <a:srgbClr val="000000"/>
                  </a:outerShdw>
                </a:effectLst>
              </a:rPr>
              <a:t>://petewarden.github.com/iPhoneTracker/</a:t>
            </a:r>
            <a:endParaRPr lang="de-DE" sz="3200" b="0" dirty="0">
              <a:effectLst>
                <a:outerShdw blurRad="38100" dist="38100" dir="2700000" algn="tl">
                  <a:srgbClr val="000000"/>
                </a:outerShdw>
              </a:effectLst>
            </a:endParaRPr>
          </a:p>
        </p:txBody>
      </p:sp>
      <p:pic>
        <p:nvPicPr>
          <p:cNvPr id="6147" name="Picture 4" descr="C:\WIN95B\DESKTOP\Chrome2.bmp"/>
          <p:cNvPicPr>
            <a:picLocks noChangeAspect="1" noChangeArrowheads="1"/>
          </p:cNvPicPr>
          <p:nvPr/>
        </p:nvPicPr>
        <p:blipFill>
          <a:blip r:embed="rId3"/>
          <a:srcRect/>
          <a:stretch>
            <a:fillRect/>
          </a:stretch>
        </p:blipFill>
        <p:spPr bwMode="auto">
          <a:xfrm>
            <a:off x="-285750" y="1928813"/>
            <a:ext cx="9753600" cy="9525"/>
          </a:xfrm>
          <a:prstGeom prst="rect">
            <a:avLst/>
          </a:prstGeom>
          <a:noFill/>
          <a:ln w="9525">
            <a:noFill/>
            <a:miter lim="800000"/>
            <a:headEnd/>
            <a:tailEnd/>
          </a:ln>
        </p:spPr>
      </p:pic>
      <p:sp>
        <p:nvSpPr>
          <p:cNvPr id="329733" name="Rectangle 5"/>
          <p:cNvSpPr>
            <a:spLocks noGrp="1" noChangeArrowheads="1"/>
          </p:cNvSpPr>
          <p:nvPr>
            <p:ph type="title"/>
          </p:nvPr>
        </p:nvSpPr>
        <p:spPr>
          <a:xfrm>
            <a:off x="642910" y="357166"/>
            <a:ext cx="7772400" cy="1447800"/>
          </a:xfrm>
        </p:spPr>
        <p:txBody>
          <a:bodyPr/>
          <a:lstStyle/>
          <a:p>
            <a:pPr>
              <a:defRPr/>
            </a:pPr>
            <a:r>
              <a:rPr lang="de-DE" sz="4800" b="1" dirty="0" smtClean="0">
                <a:solidFill>
                  <a:schemeClr val="bg1"/>
                </a:solidFill>
                <a:effectLst>
                  <a:outerShdw blurRad="38100" dist="38100" dir="2700000" algn="tl">
                    <a:srgbClr val="000000"/>
                  </a:outerShdw>
                </a:effectLst>
                <a:latin typeface="Comic Sans MS" pitchFamily="66" charset="0"/>
              </a:rPr>
              <a:t>Gefahren beim Einsatz moderner Technik</a:t>
            </a:r>
            <a:endParaRPr lang="de-DE" sz="4800" b="1" dirty="0" smtClean="0">
              <a:solidFill>
                <a:schemeClr val="bg1"/>
              </a:solidFill>
              <a:effectLst>
                <a:outerShdw blurRad="38100" dist="38100" dir="2700000" algn="tl">
                  <a:srgbClr val="000000"/>
                </a:outerShdw>
              </a:effectLst>
              <a:latin typeface="Comic Sans MS" pitchFamily="66" charset="0"/>
            </a:endParaRPr>
          </a:p>
        </p:txBody>
      </p:sp>
      <p:sp>
        <p:nvSpPr>
          <p:cNvPr id="329734" name="Rectangle 6"/>
          <p:cNvSpPr>
            <a:spLocks noChangeArrowheads="1"/>
          </p:cNvSpPr>
          <p:nvPr/>
        </p:nvSpPr>
        <p:spPr bwMode="auto">
          <a:xfrm>
            <a:off x="7435850" y="6583363"/>
            <a:ext cx="184150" cy="274637"/>
          </a:xfrm>
          <a:prstGeom prst="rect">
            <a:avLst/>
          </a:prstGeom>
          <a:noFill/>
          <a:ln w="9525">
            <a:noFill/>
            <a:miter lim="800000"/>
            <a:headEnd/>
            <a:tailEnd/>
          </a:ln>
          <a:effectLst/>
        </p:spPr>
        <p:txBody>
          <a:bodyPr wrap="none">
            <a:spAutoFit/>
          </a:bodyPr>
          <a:lstStyle/>
          <a:p>
            <a:pPr algn="l">
              <a:defRPr/>
            </a:pPr>
            <a:endParaRPr lang="de-DE" sz="1200">
              <a:solidFill>
                <a:schemeClr val="accent2"/>
              </a:solidFill>
              <a:effectDag name="">
                <a:cont type="tree" name="">
                  <a:effect ref="fillLine"/>
                  <a:outerShdw dist="38100" dir="13500000" algn="br">
                    <a:srgbClr val="7F80FF"/>
                  </a:outerShdw>
                </a:cont>
                <a:cont type="tree" name="">
                  <a:effect ref="fillLine"/>
                  <a:outerShdw dist="38100" dir="2700000" algn="tl">
                    <a:srgbClr val="1E1E7A"/>
                  </a:outerShdw>
                </a:cont>
                <a:effect ref="fillLine"/>
              </a:effectDag>
              <a:latin typeface="Arial Rounded MT Bold" pitchFamily="34"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29730"/>
                                        </p:tgtEl>
                                        <p:attrNameLst>
                                          <p:attrName>style.visibility</p:attrName>
                                        </p:attrNameLst>
                                      </p:cBhvr>
                                      <p:to>
                                        <p:strVal val="visible"/>
                                      </p:to>
                                    </p:set>
                                    <p:animEffect transition="in" filter="box(in)">
                                      <p:cBhvr>
                                        <p:cTn id="7" dur="500"/>
                                        <p:tgtEl>
                                          <p:spTgt spid="329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0"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WIN95B\DESKTOP\Chrome2.bmp"/>
          <p:cNvPicPr>
            <a:picLocks noChangeAspect="1" noChangeArrowheads="1"/>
          </p:cNvPicPr>
          <p:nvPr/>
        </p:nvPicPr>
        <p:blipFill>
          <a:blip r:embed="rId2"/>
          <a:srcRect/>
          <a:stretch>
            <a:fillRect/>
          </a:stretch>
        </p:blipFill>
        <p:spPr bwMode="auto">
          <a:xfrm>
            <a:off x="-457200" y="1752600"/>
            <a:ext cx="9753600" cy="9525"/>
          </a:xfrm>
          <a:prstGeom prst="rect">
            <a:avLst/>
          </a:prstGeom>
          <a:noFill/>
          <a:ln w="9525">
            <a:noFill/>
            <a:miter lim="800000"/>
            <a:headEnd/>
            <a:tailEnd/>
          </a:ln>
        </p:spPr>
      </p:pic>
      <p:sp>
        <p:nvSpPr>
          <p:cNvPr id="82947" name="Rectangle 3"/>
          <p:cNvSpPr>
            <a:spLocks noGrp="1" noChangeArrowheads="1"/>
          </p:cNvSpPr>
          <p:nvPr>
            <p:ph type="title"/>
          </p:nvPr>
        </p:nvSpPr>
        <p:spPr>
          <a:xfrm>
            <a:off x="381000" y="228600"/>
            <a:ext cx="8458200" cy="1371600"/>
          </a:xfrm>
        </p:spPr>
        <p:txBody>
          <a:bodyPr/>
          <a:lstStyle/>
          <a:p>
            <a:pPr>
              <a:defRPr/>
            </a:pPr>
            <a:r>
              <a:rPr lang="de-DE" sz="4800" b="1" dirty="0" smtClean="0">
                <a:solidFill>
                  <a:schemeClr val="bg1"/>
                </a:solidFill>
                <a:effectLst>
                  <a:outerShdw blurRad="38100" dist="38100" dir="2700000" algn="tl">
                    <a:srgbClr val="000000"/>
                  </a:outerShdw>
                </a:effectLst>
                <a:latin typeface="Comic Sans MS" pitchFamily="66" charset="0"/>
              </a:rPr>
              <a:t>Programm</a:t>
            </a:r>
            <a:endParaRPr lang="en-US" sz="4800" b="1" dirty="0" smtClean="0">
              <a:solidFill>
                <a:schemeClr val="bg1"/>
              </a:solidFill>
              <a:effectLst>
                <a:outerShdw blurRad="38100" dist="38100" dir="2700000" algn="tl">
                  <a:srgbClr val="000000"/>
                </a:outerShdw>
              </a:effectLst>
              <a:latin typeface="Comic Sans MS" pitchFamily="66" charset="0"/>
            </a:endParaRPr>
          </a:p>
        </p:txBody>
      </p:sp>
      <p:sp>
        <p:nvSpPr>
          <p:cNvPr id="82948" name="Rectangle 4"/>
          <p:cNvSpPr>
            <a:spLocks noChangeArrowheads="1"/>
          </p:cNvSpPr>
          <p:nvPr/>
        </p:nvSpPr>
        <p:spPr bwMode="auto">
          <a:xfrm>
            <a:off x="8229600" y="6400800"/>
            <a:ext cx="658813" cy="274638"/>
          </a:xfrm>
          <a:prstGeom prst="rect">
            <a:avLst/>
          </a:prstGeom>
          <a:noFill/>
          <a:ln w="9525">
            <a:noFill/>
            <a:miter lim="800000"/>
            <a:headEnd/>
            <a:tailEnd/>
          </a:ln>
          <a:effectLst/>
        </p:spPr>
        <p:txBody>
          <a:bodyPr wrap="none">
            <a:spAutoFit/>
          </a:bodyPr>
          <a:lstStyle/>
          <a:p>
            <a:pPr algn="l">
              <a:defRPr/>
            </a:pPr>
            <a:r>
              <a:rPr lang="en-US" sz="1200">
                <a:solidFill>
                  <a:schemeClr val="accent2"/>
                </a:solidFill>
                <a:effectDag name="">
                  <a:cont type="tree" name="">
                    <a:effect ref="fillLine"/>
                    <a:outerShdw dist="38100" dir="13500000" algn="br">
                      <a:srgbClr val="7F80FF"/>
                    </a:outerShdw>
                  </a:cont>
                  <a:cont type="tree" name="">
                    <a:effect ref="fillLine"/>
                    <a:outerShdw dist="38100" dir="2700000" algn="tl">
                      <a:srgbClr val="1E1E7A"/>
                    </a:outerShdw>
                  </a:cont>
                  <a:effect ref="fillLine"/>
                </a:effectDag>
                <a:latin typeface="Arial Rounded MT Bold" pitchFamily="34" charset="0"/>
              </a:rPr>
              <a:t>Quade</a:t>
            </a:r>
          </a:p>
        </p:txBody>
      </p:sp>
      <p:sp>
        <p:nvSpPr>
          <p:cNvPr id="82949" name="Text Box 5"/>
          <p:cNvSpPr txBox="1">
            <a:spLocks noChangeArrowheads="1"/>
          </p:cNvSpPr>
          <p:nvPr/>
        </p:nvSpPr>
        <p:spPr bwMode="auto">
          <a:xfrm>
            <a:off x="762000" y="2092325"/>
            <a:ext cx="7848600" cy="4524375"/>
          </a:xfrm>
          <a:prstGeom prst="rect">
            <a:avLst/>
          </a:prstGeom>
          <a:noFill/>
          <a:ln w="9525">
            <a:noFill/>
            <a:miter lim="800000"/>
            <a:headEnd/>
            <a:tailEnd/>
          </a:ln>
          <a:effectLst/>
        </p:spPr>
        <p:txBody>
          <a:bodyPr anchor="ctr">
            <a:spAutoFit/>
          </a:bodyPr>
          <a:lstStyle/>
          <a:p>
            <a:pPr>
              <a:lnSpc>
                <a:spcPct val="150000"/>
              </a:lnSpc>
              <a:defRPr/>
            </a:pPr>
            <a:r>
              <a:rPr lang="de-DE" sz="3200" b="0" dirty="0">
                <a:effectLst>
                  <a:outerShdw blurRad="38100" dist="38100" dir="2700000" algn="tl">
                    <a:srgbClr val="000000"/>
                  </a:outerShdw>
                </a:effectLst>
                <a:latin typeface="Arial" charset="0"/>
              </a:rPr>
              <a:t>Programm ist die Summe aller Vereinbarungen und Befehle, die zusammen z.B. einen Algorithmus ausführen. Die Reihenfolge der Befehle kann durch die zu verarbeitenden Daten beeinflusst werden.</a:t>
            </a:r>
          </a:p>
        </p:txBody>
      </p:sp>
    </p:spTree>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WIN95B\DESKTOP\Chrome2.bmp"/>
          <p:cNvPicPr>
            <a:picLocks noChangeAspect="1" noChangeArrowheads="1"/>
          </p:cNvPicPr>
          <p:nvPr/>
        </p:nvPicPr>
        <p:blipFill>
          <a:blip r:embed="rId2"/>
          <a:srcRect/>
          <a:stretch>
            <a:fillRect/>
          </a:stretch>
        </p:blipFill>
        <p:spPr bwMode="auto">
          <a:xfrm>
            <a:off x="-457200" y="1752600"/>
            <a:ext cx="9753600" cy="9525"/>
          </a:xfrm>
          <a:prstGeom prst="rect">
            <a:avLst/>
          </a:prstGeom>
          <a:noFill/>
          <a:ln w="9525">
            <a:noFill/>
            <a:miter lim="800000"/>
            <a:headEnd/>
            <a:tailEnd/>
          </a:ln>
        </p:spPr>
      </p:pic>
      <p:sp>
        <p:nvSpPr>
          <p:cNvPr id="83971" name="Rectangle 3"/>
          <p:cNvSpPr>
            <a:spLocks noGrp="1" noChangeArrowheads="1"/>
          </p:cNvSpPr>
          <p:nvPr>
            <p:ph type="title"/>
          </p:nvPr>
        </p:nvSpPr>
        <p:spPr>
          <a:xfrm>
            <a:off x="381000" y="228600"/>
            <a:ext cx="8458200" cy="1371600"/>
          </a:xfrm>
        </p:spPr>
        <p:txBody>
          <a:bodyPr/>
          <a:lstStyle/>
          <a:p>
            <a:pPr>
              <a:defRPr/>
            </a:pPr>
            <a:r>
              <a:rPr lang="de-DE" sz="4800" b="1" dirty="0" smtClean="0">
                <a:solidFill>
                  <a:schemeClr val="bg1"/>
                </a:solidFill>
                <a:effectLst>
                  <a:outerShdw blurRad="38100" dist="38100" dir="2700000" algn="tl">
                    <a:srgbClr val="000000"/>
                  </a:outerShdw>
                </a:effectLst>
                <a:latin typeface="Comic Sans MS" pitchFamily="66" charset="0"/>
              </a:rPr>
              <a:t>Bits &amp; Bytes</a:t>
            </a:r>
            <a:endParaRPr lang="en-US" sz="4800" b="1" dirty="0" smtClean="0">
              <a:solidFill>
                <a:schemeClr val="bg1"/>
              </a:solidFill>
              <a:effectLst>
                <a:outerShdw blurRad="38100" dist="38100" dir="2700000" algn="tl">
                  <a:srgbClr val="000000"/>
                </a:outerShdw>
              </a:effectLst>
              <a:latin typeface="Comic Sans MS" pitchFamily="66" charset="0"/>
            </a:endParaRPr>
          </a:p>
        </p:txBody>
      </p:sp>
      <p:sp>
        <p:nvSpPr>
          <p:cNvPr id="83972" name="Rectangle 4"/>
          <p:cNvSpPr>
            <a:spLocks noChangeArrowheads="1"/>
          </p:cNvSpPr>
          <p:nvPr/>
        </p:nvSpPr>
        <p:spPr bwMode="auto">
          <a:xfrm>
            <a:off x="8229600" y="6400800"/>
            <a:ext cx="658813" cy="274638"/>
          </a:xfrm>
          <a:prstGeom prst="rect">
            <a:avLst/>
          </a:prstGeom>
          <a:noFill/>
          <a:ln w="9525">
            <a:noFill/>
            <a:miter lim="800000"/>
            <a:headEnd/>
            <a:tailEnd/>
          </a:ln>
          <a:effectLst/>
        </p:spPr>
        <p:txBody>
          <a:bodyPr wrap="none">
            <a:spAutoFit/>
          </a:bodyPr>
          <a:lstStyle/>
          <a:p>
            <a:pPr algn="l">
              <a:defRPr/>
            </a:pPr>
            <a:r>
              <a:rPr lang="en-US" sz="1200">
                <a:solidFill>
                  <a:schemeClr val="accent2"/>
                </a:solidFill>
                <a:effectDag name="">
                  <a:cont type="tree" name="">
                    <a:effect ref="fillLine"/>
                    <a:outerShdw dist="38100" dir="13500000" algn="br">
                      <a:srgbClr val="7F80FF"/>
                    </a:outerShdw>
                  </a:cont>
                  <a:cont type="tree" name="">
                    <a:effect ref="fillLine"/>
                    <a:outerShdw dist="38100" dir="2700000" algn="tl">
                      <a:srgbClr val="1E1E7A"/>
                    </a:outerShdw>
                  </a:cont>
                  <a:effect ref="fillLine"/>
                </a:effectDag>
                <a:latin typeface="Arial Rounded MT Bold" pitchFamily="34" charset="0"/>
              </a:rPr>
              <a:t>Quade</a:t>
            </a:r>
          </a:p>
        </p:txBody>
      </p:sp>
      <p:sp>
        <p:nvSpPr>
          <p:cNvPr id="83973" name="Text Box 5"/>
          <p:cNvSpPr txBox="1">
            <a:spLocks noChangeArrowheads="1"/>
          </p:cNvSpPr>
          <p:nvPr/>
        </p:nvSpPr>
        <p:spPr bwMode="auto">
          <a:xfrm>
            <a:off x="762000" y="1836738"/>
            <a:ext cx="2738438" cy="4819650"/>
          </a:xfrm>
          <a:prstGeom prst="rect">
            <a:avLst/>
          </a:prstGeom>
          <a:noFill/>
          <a:ln w="9525">
            <a:noFill/>
            <a:miter lim="800000"/>
            <a:headEnd/>
            <a:tailEnd/>
          </a:ln>
          <a:effectLst/>
        </p:spPr>
        <p:txBody>
          <a:bodyPr anchor="ctr">
            <a:spAutoFit/>
          </a:bodyPr>
          <a:lstStyle/>
          <a:p>
            <a:pPr algn="l">
              <a:lnSpc>
                <a:spcPct val="120000"/>
              </a:lnSpc>
              <a:defRPr/>
            </a:pPr>
            <a:r>
              <a:rPr lang="de-DE" sz="3200" b="0" dirty="0">
                <a:effectLst>
                  <a:outerShdw blurRad="38100" dist="38100" dir="2700000" algn="tl">
                    <a:srgbClr val="000000"/>
                  </a:outerShdw>
                </a:effectLst>
                <a:latin typeface="Arial" charset="0"/>
              </a:rPr>
              <a:t>0000		0</a:t>
            </a:r>
          </a:p>
          <a:p>
            <a:pPr algn="l">
              <a:lnSpc>
                <a:spcPct val="120000"/>
              </a:lnSpc>
              <a:defRPr/>
            </a:pPr>
            <a:r>
              <a:rPr lang="de-DE" sz="3200" b="0" dirty="0">
                <a:effectLst>
                  <a:outerShdw blurRad="38100" dist="38100" dir="2700000" algn="tl">
                    <a:srgbClr val="000000"/>
                  </a:outerShdw>
                </a:effectLst>
                <a:latin typeface="Arial" charset="0"/>
              </a:rPr>
              <a:t>0001		1</a:t>
            </a:r>
          </a:p>
          <a:p>
            <a:pPr algn="l">
              <a:lnSpc>
                <a:spcPct val="120000"/>
              </a:lnSpc>
              <a:defRPr/>
            </a:pPr>
            <a:r>
              <a:rPr lang="de-DE" sz="3200" b="0" dirty="0">
                <a:effectLst>
                  <a:outerShdw blurRad="38100" dist="38100" dir="2700000" algn="tl">
                    <a:srgbClr val="000000"/>
                  </a:outerShdw>
                </a:effectLst>
                <a:latin typeface="Arial" charset="0"/>
              </a:rPr>
              <a:t>0010		2</a:t>
            </a:r>
          </a:p>
          <a:p>
            <a:pPr algn="l">
              <a:lnSpc>
                <a:spcPct val="120000"/>
              </a:lnSpc>
              <a:defRPr/>
            </a:pPr>
            <a:r>
              <a:rPr lang="de-DE" sz="3200" b="0" dirty="0">
                <a:effectLst>
                  <a:outerShdw blurRad="38100" dist="38100" dir="2700000" algn="tl">
                    <a:srgbClr val="000000"/>
                  </a:outerShdw>
                </a:effectLst>
                <a:latin typeface="Arial" charset="0"/>
              </a:rPr>
              <a:t>0011		3</a:t>
            </a:r>
          </a:p>
          <a:p>
            <a:pPr algn="l">
              <a:lnSpc>
                <a:spcPct val="120000"/>
              </a:lnSpc>
              <a:defRPr/>
            </a:pPr>
            <a:r>
              <a:rPr lang="de-DE" sz="3200" b="0" dirty="0">
                <a:effectLst>
                  <a:outerShdw blurRad="38100" dist="38100" dir="2700000" algn="tl">
                    <a:srgbClr val="000000"/>
                  </a:outerShdw>
                </a:effectLst>
                <a:latin typeface="Arial" charset="0"/>
              </a:rPr>
              <a:t>0100		4</a:t>
            </a:r>
          </a:p>
          <a:p>
            <a:pPr algn="l">
              <a:lnSpc>
                <a:spcPct val="120000"/>
              </a:lnSpc>
              <a:defRPr/>
            </a:pPr>
            <a:r>
              <a:rPr lang="de-DE" sz="3200" b="0" dirty="0">
                <a:effectLst>
                  <a:outerShdw blurRad="38100" dist="38100" dir="2700000" algn="tl">
                    <a:srgbClr val="000000"/>
                  </a:outerShdw>
                </a:effectLst>
                <a:latin typeface="Arial" charset="0"/>
              </a:rPr>
              <a:t>0101		5</a:t>
            </a:r>
          </a:p>
          <a:p>
            <a:pPr algn="l">
              <a:lnSpc>
                <a:spcPct val="120000"/>
              </a:lnSpc>
              <a:defRPr/>
            </a:pPr>
            <a:r>
              <a:rPr lang="de-DE" sz="3200" b="0" dirty="0">
                <a:effectLst>
                  <a:outerShdw blurRad="38100" dist="38100" dir="2700000" algn="tl">
                    <a:srgbClr val="000000"/>
                  </a:outerShdw>
                </a:effectLst>
                <a:latin typeface="Arial" charset="0"/>
              </a:rPr>
              <a:t>0110		6</a:t>
            </a:r>
          </a:p>
          <a:p>
            <a:pPr algn="l">
              <a:lnSpc>
                <a:spcPct val="120000"/>
              </a:lnSpc>
              <a:defRPr/>
            </a:pPr>
            <a:r>
              <a:rPr lang="de-DE" sz="3200" b="0" dirty="0">
                <a:effectLst>
                  <a:outerShdw blurRad="38100" dist="38100" dir="2700000" algn="tl">
                    <a:srgbClr val="000000"/>
                  </a:outerShdw>
                </a:effectLst>
                <a:latin typeface="Arial" charset="0"/>
              </a:rPr>
              <a:t>0111		7</a:t>
            </a:r>
          </a:p>
        </p:txBody>
      </p:sp>
      <p:sp>
        <p:nvSpPr>
          <p:cNvPr id="7" name="Text Box 5"/>
          <p:cNvSpPr txBox="1">
            <a:spLocks noChangeArrowheads="1"/>
          </p:cNvSpPr>
          <p:nvPr/>
        </p:nvSpPr>
        <p:spPr bwMode="auto">
          <a:xfrm>
            <a:off x="4929188" y="1785938"/>
            <a:ext cx="2738437" cy="4819650"/>
          </a:xfrm>
          <a:prstGeom prst="rect">
            <a:avLst/>
          </a:prstGeom>
          <a:noFill/>
          <a:ln w="9525">
            <a:noFill/>
            <a:miter lim="800000"/>
            <a:headEnd/>
            <a:tailEnd/>
          </a:ln>
          <a:effectLst/>
        </p:spPr>
        <p:txBody>
          <a:bodyPr anchor="ctr">
            <a:spAutoFit/>
          </a:bodyPr>
          <a:lstStyle/>
          <a:p>
            <a:pPr algn="l">
              <a:lnSpc>
                <a:spcPct val="120000"/>
              </a:lnSpc>
              <a:defRPr/>
            </a:pPr>
            <a:r>
              <a:rPr lang="de-DE" sz="3200" b="0" dirty="0">
                <a:effectLst>
                  <a:outerShdw blurRad="38100" dist="38100" dir="2700000" algn="tl">
                    <a:srgbClr val="000000"/>
                  </a:outerShdw>
                </a:effectLst>
                <a:latin typeface="Arial" charset="0"/>
              </a:rPr>
              <a:t>1000		8</a:t>
            </a:r>
          </a:p>
          <a:p>
            <a:pPr algn="l">
              <a:lnSpc>
                <a:spcPct val="120000"/>
              </a:lnSpc>
              <a:defRPr/>
            </a:pPr>
            <a:r>
              <a:rPr lang="de-DE" sz="3200" b="0" dirty="0">
                <a:effectLst>
                  <a:outerShdw blurRad="38100" dist="38100" dir="2700000" algn="tl">
                    <a:srgbClr val="000000"/>
                  </a:outerShdw>
                </a:effectLst>
                <a:latin typeface="Arial" charset="0"/>
              </a:rPr>
              <a:t>1001		9</a:t>
            </a:r>
          </a:p>
          <a:p>
            <a:pPr algn="l">
              <a:lnSpc>
                <a:spcPct val="120000"/>
              </a:lnSpc>
              <a:defRPr/>
            </a:pPr>
            <a:r>
              <a:rPr lang="de-DE" sz="3200" b="0" dirty="0">
                <a:effectLst>
                  <a:outerShdw blurRad="38100" dist="38100" dir="2700000" algn="tl">
                    <a:srgbClr val="000000"/>
                  </a:outerShdw>
                </a:effectLst>
                <a:latin typeface="Arial" charset="0"/>
              </a:rPr>
              <a:t>1010		A</a:t>
            </a:r>
          </a:p>
          <a:p>
            <a:pPr algn="l">
              <a:lnSpc>
                <a:spcPct val="120000"/>
              </a:lnSpc>
              <a:defRPr/>
            </a:pPr>
            <a:r>
              <a:rPr lang="de-DE" sz="3200" b="0" dirty="0">
                <a:effectLst>
                  <a:outerShdw blurRad="38100" dist="38100" dir="2700000" algn="tl">
                    <a:srgbClr val="000000"/>
                  </a:outerShdw>
                </a:effectLst>
                <a:latin typeface="Arial" charset="0"/>
              </a:rPr>
              <a:t>1011		B</a:t>
            </a:r>
          </a:p>
          <a:p>
            <a:pPr algn="l">
              <a:lnSpc>
                <a:spcPct val="120000"/>
              </a:lnSpc>
              <a:defRPr/>
            </a:pPr>
            <a:r>
              <a:rPr lang="de-DE" sz="3200" b="0" dirty="0">
                <a:effectLst>
                  <a:outerShdw blurRad="38100" dist="38100" dir="2700000" algn="tl">
                    <a:srgbClr val="000000"/>
                  </a:outerShdw>
                </a:effectLst>
                <a:latin typeface="Arial" charset="0"/>
              </a:rPr>
              <a:t>1100		C</a:t>
            </a:r>
          </a:p>
          <a:p>
            <a:pPr algn="l">
              <a:lnSpc>
                <a:spcPct val="120000"/>
              </a:lnSpc>
              <a:defRPr/>
            </a:pPr>
            <a:r>
              <a:rPr lang="de-DE" sz="3200" b="0" dirty="0">
                <a:effectLst>
                  <a:outerShdw blurRad="38100" dist="38100" dir="2700000" algn="tl">
                    <a:srgbClr val="000000"/>
                  </a:outerShdw>
                </a:effectLst>
                <a:latin typeface="Arial" charset="0"/>
              </a:rPr>
              <a:t>1101		D</a:t>
            </a:r>
          </a:p>
          <a:p>
            <a:pPr algn="l">
              <a:lnSpc>
                <a:spcPct val="120000"/>
              </a:lnSpc>
              <a:defRPr/>
            </a:pPr>
            <a:r>
              <a:rPr lang="de-DE" sz="3200" b="0" dirty="0">
                <a:effectLst>
                  <a:outerShdw blurRad="38100" dist="38100" dir="2700000" algn="tl">
                    <a:srgbClr val="000000"/>
                  </a:outerShdw>
                </a:effectLst>
                <a:latin typeface="Arial" charset="0"/>
              </a:rPr>
              <a:t>1110		E</a:t>
            </a:r>
          </a:p>
          <a:p>
            <a:pPr algn="l">
              <a:lnSpc>
                <a:spcPct val="120000"/>
              </a:lnSpc>
              <a:defRPr/>
            </a:pPr>
            <a:r>
              <a:rPr lang="de-DE" sz="3200" b="0" dirty="0">
                <a:effectLst>
                  <a:outerShdw blurRad="38100" dist="38100" dir="2700000" algn="tl">
                    <a:srgbClr val="000000"/>
                  </a:outerShdw>
                </a:effectLst>
                <a:latin typeface="Arial" charset="0"/>
              </a:rPr>
              <a:t>1111		F</a:t>
            </a:r>
          </a:p>
        </p:txBody>
      </p:sp>
    </p:spTree>
  </p:cSld>
  <p:clrMapOvr>
    <a:masterClrMapping/>
  </p:clrMapOvr>
  <p:transition>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WIN95B\DESKTOP\Chrome2.bmp"/>
          <p:cNvPicPr>
            <a:picLocks noChangeAspect="1" noChangeArrowheads="1"/>
          </p:cNvPicPr>
          <p:nvPr/>
        </p:nvPicPr>
        <p:blipFill>
          <a:blip r:embed="rId2"/>
          <a:srcRect/>
          <a:stretch>
            <a:fillRect/>
          </a:stretch>
        </p:blipFill>
        <p:spPr bwMode="auto">
          <a:xfrm>
            <a:off x="-457200" y="1752600"/>
            <a:ext cx="9753600" cy="9525"/>
          </a:xfrm>
          <a:prstGeom prst="rect">
            <a:avLst/>
          </a:prstGeom>
          <a:noFill/>
          <a:ln w="9525">
            <a:noFill/>
            <a:miter lim="800000"/>
            <a:headEnd/>
            <a:tailEnd/>
          </a:ln>
        </p:spPr>
      </p:pic>
      <p:sp>
        <p:nvSpPr>
          <p:cNvPr id="83971" name="Rectangle 3"/>
          <p:cNvSpPr>
            <a:spLocks noGrp="1" noChangeArrowheads="1"/>
          </p:cNvSpPr>
          <p:nvPr>
            <p:ph type="title"/>
          </p:nvPr>
        </p:nvSpPr>
        <p:spPr>
          <a:xfrm>
            <a:off x="381000" y="228600"/>
            <a:ext cx="8458200" cy="1371600"/>
          </a:xfrm>
        </p:spPr>
        <p:txBody>
          <a:bodyPr/>
          <a:lstStyle/>
          <a:p>
            <a:pPr>
              <a:defRPr/>
            </a:pPr>
            <a:r>
              <a:rPr lang="de-DE" sz="4800" b="1" dirty="0" smtClean="0">
                <a:solidFill>
                  <a:schemeClr val="bg1"/>
                </a:solidFill>
                <a:effectLst>
                  <a:outerShdw blurRad="38100" dist="38100" dir="2700000" algn="tl">
                    <a:srgbClr val="000000"/>
                  </a:outerShdw>
                </a:effectLst>
                <a:latin typeface="Comic Sans MS" pitchFamily="66" charset="0"/>
              </a:rPr>
              <a:t>Bits &amp; Bytes</a:t>
            </a:r>
            <a:endParaRPr lang="en-US" sz="4800" b="1" dirty="0" smtClean="0">
              <a:solidFill>
                <a:schemeClr val="bg1"/>
              </a:solidFill>
              <a:effectLst>
                <a:outerShdw blurRad="38100" dist="38100" dir="2700000" algn="tl">
                  <a:srgbClr val="000000"/>
                </a:outerShdw>
              </a:effectLst>
              <a:latin typeface="Comic Sans MS" pitchFamily="66" charset="0"/>
            </a:endParaRPr>
          </a:p>
        </p:txBody>
      </p:sp>
      <p:sp>
        <p:nvSpPr>
          <p:cNvPr id="83972" name="Rectangle 4"/>
          <p:cNvSpPr>
            <a:spLocks noChangeArrowheads="1"/>
          </p:cNvSpPr>
          <p:nvPr/>
        </p:nvSpPr>
        <p:spPr bwMode="auto">
          <a:xfrm>
            <a:off x="8229600" y="6400800"/>
            <a:ext cx="658813" cy="274638"/>
          </a:xfrm>
          <a:prstGeom prst="rect">
            <a:avLst/>
          </a:prstGeom>
          <a:noFill/>
          <a:ln w="9525">
            <a:noFill/>
            <a:miter lim="800000"/>
            <a:headEnd/>
            <a:tailEnd/>
          </a:ln>
          <a:effectLst/>
        </p:spPr>
        <p:txBody>
          <a:bodyPr wrap="none">
            <a:spAutoFit/>
          </a:bodyPr>
          <a:lstStyle/>
          <a:p>
            <a:pPr algn="l">
              <a:defRPr/>
            </a:pPr>
            <a:r>
              <a:rPr lang="en-US" sz="1200">
                <a:solidFill>
                  <a:schemeClr val="accent2"/>
                </a:solidFill>
                <a:effectDag name="">
                  <a:cont type="tree" name="">
                    <a:effect ref="fillLine"/>
                    <a:outerShdw dist="38100" dir="13500000" algn="br">
                      <a:srgbClr val="7F80FF"/>
                    </a:outerShdw>
                  </a:cont>
                  <a:cont type="tree" name="">
                    <a:effect ref="fillLine"/>
                    <a:outerShdw dist="38100" dir="2700000" algn="tl">
                      <a:srgbClr val="1E1E7A"/>
                    </a:outerShdw>
                  </a:cont>
                  <a:effect ref="fillLine"/>
                </a:effectDag>
                <a:latin typeface="Arial Rounded MT Bold" pitchFamily="34" charset="0"/>
              </a:rPr>
              <a:t>Quade</a:t>
            </a:r>
          </a:p>
        </p:txBody>
      </p:sp>
      <p:sp>
        <p:nvSpPr>
          <p:cNvPr id="8" name="Textfeld 7"/>
          <p:cNvSpPr txBox="1"/>
          <p:nvPr/>
        </p:nvSpPr>
        <p:spPr>
          <a:xfrm>
            <a:off x="214313" y="1928813"/>
            <a:ext cx="8786812" cy="3970337"/>
          </a:xfrm>
          <a:prstGeom prst="rect">
            <a:avLst/>
          </a:prstGeom>
          <a:noFill/>
        </p:spPr>
        <p:txBody>
          <a:bodyPr>
            <a:spAutoFit/>
          </a:bodyPr>
          <a:lstStyle/>
          <a:p>
            <a:pPr algn="l">
              <a:defRPr/>
            </a:pPr>
            <a:r>
              <a:rPr lang="de-DE" sz="3600" dirty="0">
                <a:effectLst>
                  <a:outerShdw blurRad="50800" dist="38100" dir="8100000" algn="tr" rotWithShape="0">
                    <a:prstClr val="black">
                      <a:alpha val="40000"/>
                    </a:prstClr>
                  </a:outerShdw>
                </a:effectLst>
              </a:rPr>
              <a:t>Mit 4 Bit kann man die 16 Zahlen 0-15 darstellen.</a:t>
            </a:r>
          </a:p>
          <a:p>
            <a:pPr algn="l">
              <a:defRPr/>
            </a:pPr>
            <a:r>
              <a:rPr lang="de-DE" sz="3600" dirty="0">
                <a:effectLst>
                  <a:outerShdw blurRad="50800" dist="38100" dir="8100000" algn="tr" rotWithShape="0">
                    <a:prstClr val="black">
                      <a:alpha val="40000"/>
                    </a:prstClr>
                  </a:outerShdw>
                </a:effectLst>
              </a:rPr>
              <a:t>In der hexadezimalen Darstellung werden die Zahlen 10-15 durch die Buchstaben A-F dargestellt. Die Anzahl der Ausprägungen ist 2**4. Die größte darstellbare Zahl ist 2</a:t>
            </a:r>
            <a:r>
              <a:rPr lang="de-DE" sz="3600" baseline="30000" dirty="0">
                <a:effectLst>
                  <a:outerShdw blurRad="50800" dist="38100" dir="8100000" algn="tr" rotWithShape="0">
                    <a:prstClr val="black">
                      <a:alpha val="40000"/>
                    </a:prstClr>
                  </a:outerShdw>
                </a:effectLst>
              </a:rPr>
              <a:t>4</a:t>
            </a:r>
            <a:r>
              <a:rPr lang="de-DE" sz="3600" dirty="0">
                <a:effectLst>
                  <a:outerShdw blurRad="50800" dist="38100" dir="8100000" algn="tr" rotWithShape="0">
                    <a:prstClr val="black">
                      <a:alpha val="40000"/>
                    </a:prstClr>
                  </a:outerShdw>
                </a:effectLst>
              </a:rPr>
              <a:t>-1.</a:t>
            </a:r>
          </a:p>
        </p:txBody>
      </p:sp>
    </p:spTree>
  </p:cSld>
  <p:clrMapOvr>
    <a:masterClrMapping/>
  </p:clrMapOvr>
  <p:transition>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WIN95B\DESKTOP\Chrome2.bmp"/>
          <p:cNvPicPr>
            <a:picLocks noChangeAspect="1" noChangeArrowheads="1"/>
          </p:cNvPicPr>
          <p:nvPr/>
        </p:nvPicPr>
        <p:blipFill>
          <a:blip r:embed="rId2"/>
          <a:srcRect/>
          <a:stretch>
            <a:fillRect/>
          </a:stretch>
        </p:blipFill>
        <p:spPr bwMode="auto">
          <a:xfrm>
            <a:off x="-457200" y="1752600"/>
            <a:ext cx="9753600" cy="9525"/>
          </a:xfrm>
          <a:prstGeom prst="rect">
            <a:avLst/>
          </a:prstGeom>
          <a:noFill/>
          <a:ln w="9525">
            <a:noFill/>
            <a:miter lim="800000"/>
            <a:headEnd/>
            <a:tailEnd/>
          </a:ln>
        </p:spPr>
      </p:pic>
      <p:sp>
        <p:nvSpPr>
          <p:cNvPr id="83971" name="Rectangle 3"/>
          <p:cNvSpPr>
            <a:spLocks noGrp="1" noChangeArrowheads="1"/>
          </p:cNvSpPr>
          <p:nvPr>
            <p:ph type="title"/>
          </p:nvPr>
        </p:nvSpPr>
        <p:spPr>
          <a:xfrm>
            <a:off x="381000" y="228600"/>
            <a:ext cx="8458200" cy="1371600"/>
          </a:xfrm>
        </p:spPr>
        <p:txBody>
          <a:bodyPr/>
          <a:lstStyle/>
          <a:p>
            <a:pPr>
              <a:defRPr/>
            </a:pPr>
            <a:r>
              <a:rPr lang="de-DE" sz="4800" b="1" dirty="0" smtClean="0">
                <a:solidFill>
                  <a:schemeClr val="bg1"/>
                </a:solidFill>
                <a:effectLst>
                  <a:outerShdw blurRad="38100" dist="38100" dir="2700000" algn="tl">
                    <a:srgbClr val="000000"/>
                  </a:outerShdw>
                </a:effectLst>
                <a:latin typeface="Comic Sans MS" pitchFamily="66" charset="0"/>
              </a:rPr>
              <a:t>Begriffe</a:t>
            </a:r>
            <a:endParaRPr lang="en-US" sz="4800" b="1" dirty="0" smtClean="0">
              <a:solidFill>
                <a:schemeClr val="bg1"/>
              </a:solidFill>
              <a:effectLst>
                <a:outerShdw blurRad="38100" dist="38100" dir="2700000" algn="tl">
                  <a:srgbClr val="000000"/>
                </a:outerShdw>
              </a:effectLst>
              <a:latin typeface="Comic Sans MS" pitchFamily="66" charset="0"/>
            </a:endParaRPr>
          </a:p>
        </p:txBody>
      </p:sp>
      <p:sp>
        <p:nvSpPr>
          <p:cNvPr id="83972" name="Rectangle 4"/>
          <p:cNvSpPr>
            <a:spLocks noChangeArrowheads="1"/>
          </p:cNvSpPr>
          <p:nvPr/>
        </p:nvSpPr>
        <p:spPr bwMode="auto">
          <a:xfrm>
            <a:off x="8229600" y="6400800"/>
            <a:ext cx="658813" cy="274638"/>
          </a:xfrm>
          <a:prstGeom prst="rect">
            <a:avLst/>
          </a:prstGeom>
          <a:noFill/>
          <a:ln w="9525">
            <a:noFill/>
            <a:miter lim="800000"/>
            <a:headEnd/>
            <a:tailEnd/>
          </a:ln>
          <a:effectLst/>
        </p:spPr>
        <p:txBody>
          <a:bodyPr wrap="none">
            <a:spAutoFit/>
          </a:bodyPr>
          <a:lstStyle/>
          <a:p>
            <a:pPr algn="l">
              <a:defRPr/>
            </a:pPr>
            <a:r>
              <a:rPr lang="en-US" sz="1200">
                <a:solidFill>
                  <a:schemeClr val="accent2"/>
                </a:solidFill>
                <a:effectDag name="">
                  <a:cont type="tree" name="">
                    <a:effect ref="fillLine"/>
                    <a:outerShdw dist="38100" dir="13500000" algn="br">
                      <a:srgbClr val="7F80FF"/>
                    </a:outerShdw>
                  </a:cont>
                  <a:cont type="tree" name="">
                    <a:effect ref="fillLine"/>
                    <a:outerShdw dist="38100" dir="2700000" algn="tl">
                      <a:srgbClr val="1E1E7A"/>
                    </a:outerShdw>
                  </a:cont>
                  <a:effect ref="fillLine"/>
                </a:effectDag>
                <a:latin typeface="Arial Rounded MT Bold" pitchFamily="34" charset="0"/>
              </a:rPr>
              <a:t>Quade</a:t>
            </a:r>
          </a:p>
        </p:txBody>
      </p:sp>
      <p:sp>
        <p:nvSpPr>
          <p:cNvPr id="83973" name="Text Box 5"/>
          <p:cNvSpPr txBox="1">
            <a:spLocks noChangeArrowheads="1"/>
          </p:cNvSpPr>
          <p:nvPr/>
        </p:nvSpPr>
        <p:spPr bwMode="auto">
          <a:xfrm>
            <a:off x="762000" y="1836738"/>
            <a:ext cx="4267200" cy="4229100"/>
          </a:xfrm>
          <a:prstGeom prst="rect">
            <a:avLst/>
          </a:prstGeom>
          <a:noFill/>
          <a:ln w="9525">
            <a:noFill/>
            <a:miter lim="800000"/>
            <a:headEnd/>
            <a:tailEnd/>
          </a:ln>
          <a:effectLst/>
        </p:spPr>
        <p:txBody>
          <a:bodyPr anchor="ctr">
            <a:spAutoFit/>
          </a:bodyPr>
          <a:lstStyle/>
          <a:p>
            <a:pPr algn="l">
              <a:lnSpc>
                <a:spcPct val="120000"/>
              </a:lnSpc>
              <a:defRPr/>
            </a:pPr>
            <a:r>
              <a:rPr lang="de-DE" sz="3200" b="0" dirty="0">
                <a:effectLst>
                  <a:outerShdw blurRad="38100" dist="38100" dir="2700000" algn="tl">
                    <a:srgbClr val="000000"/>
                  </a:outerShdw>
                </a:effectLst>
                <a:latin typeface="Arial" charset="0"/>
              </a:rPr>
              <a:t>Bit			0/1</a:t>
            </a:r>
          </a:p>
          <a:p>
            <a:pPr algn="l">
              <a:lnSpc>
                <a:spcPct val="120000"/>
              </a:lnSpc>
              <a:defRPr/>
            </a:pPr>
            <a:r>
              <a:rPr lang="de-DE" sz="3200" b="0" dirty="0">
                <a:effectLst>
                  <a:outerShdw blurRad="38100" dist="38100" dir="2700000" algn="tl">
                    <a:srgbClr val="000000"/>
                  </a:outerShdw>
                </a:effectLst>
                <a:latin typeface="Arial" charset="0"/>
              </a:rPr>
              <a:t>Byte			  8 Bit</a:t>
            </a:r>
          </a:p>
          <a:p>
            <a:pPr algn="l">
              <a:lnSpc>
                <a:spcPct val="120000"/>
              </a:lnSpc>
              <a:defRPr/>
            </a:pPr>
            <a:r>
              <a:rPr lang="de-DE" sz="3200" b="0" dirty="0" err="1">
                <a:effectLst>
                  <a:outerShdw blurRad="38100" dist="38100" dir="2700000" algn="tl">
                    <a:srgbClr val="000000"/>
                  </a:outerShdw>
                </a:effectLst>
                <a:latin typeface="Arial" charset="0"/>
              </a:rPr>
              <a:t>Halbwort</a:t>
            </a:r>
            <a:r>
              <a:rPr lang="de-DE" sz="3200" b="0" dirty="0">
                <a:effectLst>
                  <a:outerShdw blurRad="38100" dist="38100" dir="2700000" algn="tl">
                    <a:srgbClr val="000000"/>
                  </a:outerShdw>
                </a:effectLst>
                <a:latin typeface="Arial" charset="0"/>
              </a:rPr>
              <a:t>		16 Bit</a:t>
            </a:r>
          </a:p>
          <a:p>
            <a:pPr algn="l">
              <a:lnSpc>
                <a:spcPct val="120000"/>
              </a:lnSpc>
              <a:defRPr/>
            </a:pPr>
            <a:r>
              <a:rPr lang="de-DE" sz="3200" b="0" dirty="0">
                <a:effectLst>
                  <a:outerShdw blurRad="38100" dist="38100" dir="2700000" algn="tl">
                    <a:srgbClr val="000000"/>
                  </a:outerShdw>
                </a:effectLst>
                <a:latin typeface="Arial" charset="0"/>
              </a:rPr>
              <a:t>Wort			32 Bit</a:t>
            </a:r>
          </a:p>
          <a:p>
            <a:pPr algn="l">
              <a:lnSpc>
                <a:spcPct val="120000"/>
              </a:lnSpc>
              <a:defRPr/>
            </a:pPr>
            <a:r>
              <a:rPr lang="de-DE" sz="3200" b="0" dirty="0">
                <a:effectLst>
                  <a:outerShdw blurRad="38100" dist="38100" dir="2700000" algn="tl">
                    <a:srgbClr val="000000"/>
                  </a:outerShdw>
                </a:effectLst>
                <a:latin typeface="Arial" charset="0"/>
              </a:rPr>
              <a:t>Doppelwort	64 Bit</a:t>
            </a:r>
          </a:p>
          <a:p>
            <a:pPr algn="l">
              <a:lnSpc>
                <a:spcPct val="120000"/>
              </a:lnSpc>
              <a:defRPr/>
            </a:pPr>
            <a:r>
              <a:rPr lang="de-DE" sz="3200" b="0" dirty="0">
                <a:effectLst>
                  <a:outerShdw blurRad="38100" dist="38100" dir="2700000" algn="tl">
                    <a:srgbClr val="000000"/>
                  </a:outerShdw>
                </a:effectLst>
                <a:latin typeface="Arial" charset="0"/>
              </a:rPr>
              <a:t>1 </a:t>
            </a:r>
            <a:r>
              <a:rPr lang="de-DE" sz="3200" b="0" dirty="0" err="1">
                <a:effectLst>
                  <a:outerShdw blurRad="38100" dist="38100" dir="2700000" algn="tl">
                    <a:srgbClr val="000000"/>
                  </a:outerShdw>
                </a:effectLst>
                <a:latin typeface="Arial" charset="0"/>
              </a:rPr>
              <a:t>KByte</a:t>
            </a:r>
            <a:endParaRPr lang="de-DE" sz="3200" b="0" dirty="0">
              <a:effectLst>
                <a:outerShdw blurRad="38100" dist="38100" dir="2700000" algn="tl">
                  <a:srgbClr val="000000"/>
                </a:outerShdw>
              </a:effectLst>
              <a:latin typeface="Arial" charset="0"/>
            </a:endParaRPr>
          </a:p>
          <a:p>
            <a:pPr algn="l">
              <a:lnSpc>
                <a:spcPct val="120000"/>
              </a:lnSpc>
              <a:defRPr/>
            </a:pPr>
            <a:r>
              <a:rPr lang="de-DE" sz="3200" b="0" dirty="0">
                <a:effectLst>
                  <a:outerShdw blurRad="38100" dist="38100" dir="2700000" algn="tl">
                    <a:srgbClr val="000000"/>
                  </a:outerShdw>
                </a:effectLst>
                <a:latin typeface="Arial" charset="0"/>
              </a:rPr>
              <a:t>1 </a:t>
            </a:r>
            <a:r>
              <a:rPr lang="de-DE" sz="3200" b="0" dirty="0" err="1">
                <a:effectLst>
                  <a:outerShdw blurRad="38100" dist="38100" dir="2700000" algn="tl">
                    <a:srgbClr val="000000"/>
                  </a:outerShdw>
                </a:effectLst>
                <a:latin typeface="Arial" charset="0"/>
              </a:rPr>
              <a:t>MByte</a:t>
            </a:r>
            <a:endParaRPr lang="de-DE" sz="3200" b="0" dirty="0">
              <a:effectLst>
                <a:outerShdw blurRad="38100" dist="38100" dir="2700000" algn="tl">
                  <a:srgbClr val="000000"/>
                </a:outerShdw>
              </a:effectLst>
              <a:latin typeface="Arial" charset="0"/>
            </a:endParaRPr>
          </a:p>
        </p:txBody>
      </p:sp>
      <p:sp>
        <p:nvSpPr>
          <p:cNvPr id="83975" name="Text Box 7"/>
          <p:cNvSpPr txBox="1">
            <a:spLocks noChangeArrowheads="1"/>
          </p:cNvSpPr>
          <p:nvPr/>
        </p:nvSpPr>
        <p:spPr bwMode="auto">
          <a:xfrm>
            <a:off x="5029200" y="1828800"/>
            <a:ext cx="3657600" cy="4229100"/>
          </a:xfrm>
          <a:prstGeom prst="rect">
            <a:avLst/>
          </a:prstGeom>
          <a:noFill/>
          <a:ln w="9525">
            <a:noFill/>
            <a:miter lim="800000"/>
            <a:headEnd/>
            <a:tailEnd/>
          </a:ln>
          <a:effectLst/>
        </p:spPr>
        <p:txBody>
          <a:bodyPr anchor="ctr">
            <a:spAutoFit/>
          </a:bodyPr>
          <a:lstStyle/>
          <a:p>
            <a:pPr algn="r">
              <a:lnSpc>
                <a:spcPct val="120000"/>
              </a:lnSpc>
              <a:defRPr/>
            </a:pPr>
            <a:r>
              <a:rPr lang="de-DE" sz="3200" b="0" dirty="0">
                <a:effectLst>
                  <a:outerShdw blurRad="38100" dist="38100" dir="2700000" algn="tl">
                    <a:srgbClr val="000000"/>
                  </a:outerShdw>
                </a:effectLst>
                <a:latin typeface="Arial" charset="0"/>
              </a:rPr>
              <a:t>Ausprägungen</a:t>
            </a:r>
          </a:p>
          <a:p>
            <a:pPr algn="r">
              <a:lnSpc>
                <a:spcPct val="120000"/>
              </a:lnSpc>
              <a:defRPr/>
            </a:pPr>
            <a:r>
              <a:rPr lang="de-DE" sz="3200" b="0" dirty="0">
                <a:effectLst>
                  <a:outerShdw blurRad="38100" dist="38100" dir="2700000" algn="tl">
                    <a:srgbClr val="000000"/>
                  </a:outerShdw>
                </a:effectLst>
                <a:latin typeface="Arial" charset="0"/>
              </a:rPr>
              <a:t>256</a:t>
            </a:r>
          </a:p>
          <a:p>
            <a:pPr algn="r">
              <a:lnSpc>
                <a:spcPct val="120000"/>
              </a:lnSpc>
              <a:defRPr/>
            </a:pPr>
            <a:r>
              <a:rPr lang="de-DE" sz="3200" b="0" dirty="0">
                <a:effectLst>
                  <a:outerShdw blurRad="38100" dist="38100" dir="2700000" algn="tl">
                    <a:srgbClr val="000000"/>
                  </a:outerShdw>
                </a:effectLst>
                <a:latin typeface="Arial" charset="0"/>
              </a:rPr>
              <a:t>65536</a:t>
            </a:r>
          </a:p>
          <a:p>
            <a:pPr algn="r">
              <a:lnSpc>
                <a:spcPct val="120000"/>
              </a:lnSpc>
              <a:defRPr/>
            </a:pPr>
            <a:r>
              <a:rPr lang="de-DE" sz="3200" b="0" dirty="0">
                <a:effectLst>
                  <a:outerShdw blurRad="38100" dist="38100" dir="2700000" algn="tl">
                    <a:srgbClr val="000000"/>
                  </a:outerShdw>
                </a:effectLst>
                <a:latin typeface="Arial" charset="0"/>
              </a:rPr>
              <a:t>4 Gigabyte</a:t>
            </a:r>
          </a:p>
          <a:p>
            <a:pPr algn="r">
              <a:lnSpc>
                <a:spcPct val="120000"/>
              </a:lnSpc>
              <a:defRPr/>
            </a:pPr>
            <a:r>
              <a:rPr lang="de-DE" sz="3200" b="0" dirty="0">
                <a:effectLst>
                  <a:outerShdw blurRad="38100" dist="38100" dir="2700000" algn="tl">
                    <a:srgbClr val="000000"/>
                  </a:outerShdw>
                </a:effectLst>
                <a:latin typeface="Arial" charset="0"/>
              </a:rPr>
              <a:t>1,85 E+19</a:t>
            </a:r>
          </a:p>
          <a:p>
            <a:pPr algn="r">
              <a:lnSpc>
                <a:spcPct val="120000"/>
              </a:lnSpc>
              <a:defRPr/>
            </a:pPr>
            <a:r>
              <a:rPr lang="de-DE" sz="3200" b="0" dirty="0">
                <a:effectLst>
                  <a:outerShdw blurRad="38100" dist="38100" dir="2700000" algn="tl">
                    <a:srgbClr val="000000"/>
                  </a:outerShdw>
                </a:effectLst>
                <a:latin typeface="Arial" charset="0"/>
              </a:rPr>
              <a:t>1024 Byte</a:t>
            </a:r>
          </a:p>
          <a:p>
            <a:pPr algn="r">
              <a:lnSpc>
                <a:spcPct val="120000"/>
              </a:lnSpc>
              <a:defRPr/>
            </a:pPr>
            <a:r>
              <a:rPr lang="de-DE" sz="3200" b="0" dirty="0">
                <a:effectLst>
                  <a:outerShdw blurRad="38100" dist="38100" dir="2700000" algn="tl">
                    <a:srgbClr val="000000"/>
                  </a:outerShdw>
                </a:effectLst>
                <a:latin typeface="Arial" charset="0"/>
              </a:rPr>
              <a:t>1048576 Byte</a:t>
            </a:r>
          </a:p>
        </p:txBody>
      </p:sp>
    </p:spTree>
  </p:cSld>
  <p:clrMapOvr>
    <a:masterClrMapping/>
  </p:clrMapOvr>
  <p:transition>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title"/>
          </p:nvPr>
        </p:nvSpPr>
        <p:spPr>
          <a:xfrm>
            <a:off x="381000" y="228600"/>
            <a:ext cx="8458200" cy="1371600"/>
          </a:xfrm>
        </p:spPr>
        <p:txBody>
          <a:bodyPr/>
          <a:lstStyle/>
          <a:p>
            <a:pPr>
              <a:defRPr/>
            </a:pPr>
            <a:r>
              <a:rPr lang="de-DE" sz="4800" b="1" smtClean="0">
                <a:solidFill>
                  <a:schemeClr val="bg1"/>
                </a:solidFill>
                <a:effectLst>
                  <a:outerShdw blurRad="38100" dist="38100" dir="2700000" algn="tl">
                    <a:srgbClr val="000000"/>
                  </a:outerShdw>
                </a:effectLst>
                <a:latin typeface="Comic Sans MS" pitchFamily="66" charset="0"/>
              </a:rPr>
              <a:t>Rechner</a:t>
            </a:r>
            <a:endParaRPr lang="en-US" sz="4800" b="1" smtClean="0">
              <a:solidFill>
                <a:schemeClr val="bg1"/>
              </a:solidFill>
              <a:effectLst>
                <a:outerShdw blurRad="38100" dist="38100" dir="2700000" algn="tl">
                  <a:srgbClr val="000000"/>
                </a:outerShdw>
              </a:effectLst>
              <a:latin typeface="Comic Sans MS" pitchFamily="66" charset="0"/>
            </a:endParaRPr>
          </a:p>
        </p:txBody>
      </p:sp>
      <p:sp>
        <p:nvSpPr>
          <p:cNvPr id="87044" name="Rectangle 4"/>
          <p:cNvSpPr>
            <a:spLocks noChangeArrowheads="1"/>
          </p:cNvSpPr>
          <p:nvPr/>
        </p:nvSpPr>
        <p:spPr bwMode="auto">
          <a:xfrm>
            <a:off x="8229600" y="6400800"/>
            <a:ext cx="658813" cy="274638"/>
          </a:xfrm>
          <a:prstGeom prst="rect">
            <a:avLst/>
          </a:prstGeom>
          <a:noFill/>
          <a:ln w="9525">
            <a:noFill/>
            <a:miter lim="800000"/>
            <a:headEnd/>
            <a:tailEnd/>
          </a:ln>
          <a:effectLst/>
        </p:spPr>
        <p:txBody>
          <a:bodyPr wrap="none">
            <a:spAutoFit/>
          </a:bodyPr>
          <a:lstStyle/>
          <a:p>
            <a:pPr algn="l">
              <a:defRPr/>
            </a:pPr>
            <a:r>
              <a:rPr lang="en-US" sz="1200">
                <a:solidFill>
                  <a:schemeClr val="accent2"/>
                </a:solidFill>
                <a:effectDag name="">
                  <a:cont type="tree" name="">
                    <a:effect ref="fillLine"/>
                    <a:outerShdw dist="38100" dir="13500000" algn="br">
                      <a:srgbClr val="7F80FF"/>
                    </a:outerShdw>
                  </a:cont>
                  <a:cont type="tree" name="">
                    <a:effect ref="fillLine"/>
                    <a:outerShdw dist="38100" dir="2700000" algn="tl">
                      <a:srgbClr val="1E1E7A"/>
                    </a:outerShdw>
                  </a:cont>
                  <a:effect ref="fillLine"/>
                </a:effectDag>
                <a:latin typeface="Arial Rounded MT Bold" pitchFamily="34" charset="0"/>
              </a:rPr>
              <a:t>Quade</a:t>
            </a:r>
          </a:p>
        </p:txBody>
      </p:sp>
      <p:sp>
        <p:nvSpPr>
          <p:cNvPr id="87045" name="Text Box 5"/>
          <p:cNvSpPr txBox="1">
            <a:spLocks noChangeArrowheads="1"/>
          </p:cNvSpPr>
          <p:nvPr/>
        </p:nvSpPr>
        <p:spPr bwMode="auto">
          <a:xfrm>
            <a:off x="762000" y="1323975"/>
            <a:ext cx="8001000" cy="5214938"/>
          </a:xfrm>
          <a:prstGeom prst="rect">
            <a:avLst/>
          </a:prstGeom>
          <a:noFill/>
          <a:ln w="9525">
            <a:noFill/>
            <a:miter lim="800000"/>
            <a:headEnd/>
            <a:tailEnd/>
          </a:ln>
          <a:effectLst/>
        </p:spPr>
        <p:txBody>
          <a:bodyPr anchor="ctr">
            <a:spAutoFit/>
          </a:bodyPr>
          <a:lstStyle/>
          <a:p>
            <a:pPr algn="l">
              <a:lnSpc>
                <a:spcPct val="150000"/>
              </a:lnSpc>
              <a:defRPr/>
            </a:pPr>
            <a:r>
              <a:rPr lang="de-DE" sz="3200" b="0" dirty="0" err="1">
                <a:effectLst>
                  <a:outerShdw blurRad="38100" dist="38100" dir="2700000" algn="tl">
                    <a:srgbClr val="000000"/>
                  </a:outerShdw>
                </a:effectLst>
                <a:latin typeface="Arial" charset="0"/>
              </a:rPr>
              <a:t>Motherboard</a:t>
            </a:r>
            <a:endParaRPr lang="de-DE" sz="3200" b="0" dirty="0">
              <a:effectLst>
                <a:outerShdw blurRad="38100" dist="38100" dir="2700000" algn="tl">
                  <a:srgbClr val="000000"/>
                </a:outerShdw>
              </a:effectLst>
              <a:latin typeface="Arial" charset="0"/>
            </a:endParaRPr>
          </a:p>
          <a:p>
            <a:pPr algn="l">
              <a:lnSpc>
                <a:spcPct val="150000"/>
              </a:lnSpc>
              <a:defRPr/>
            </a:pPr>
            <a:r>
              <a:rPr lang="de-DE" sz="3200" b="0" dirty="0">
                <a:effectLst>
                  <a:outerShdw blurRad="38100" dist="38100" dir="2700000" algn="tl">
                    <a:srgbClr val="000000"/>
                  </a:outerShdw>
                </a:effectLst>
                <a:latin typeface="Arial" charset="0"/>
              </a:rPr>
              <a:t>CPU (Prozessor/Co-Prozessor)</a:t>
            </a:r>
          </a:p>
          <a:p>
            <a:pPr algn="l">
              <a:lnSpc>
                <a:spcPct val="150000"/>
              </a:lnSpc>
              <a:defRPr/>
            </a:pPr>
            <a:r>
              <a:rPr lang="de-DE" sz="3200" b="0" dirty="0">
                <a:effectLst>
                  <a:outerShdw blurRad="38100" dist="38100" dir="2700000" algn="tl">
                    <a:srgbClr val="000000"/>
                  </a:outerShdw>
                </a:effectLst>
                <a:latin typeface="Arial" charset="0"/>
              </a:rPr>
              <a:t>Cache		(</a:t>
            </a:r>
            <a:r>
              <a:rPr lang="de-DE" sz="3200" b="0" dirty="0" err="1">
                <a:effectLst>
                  <a:outerShdw blurRad="38100" dist="38100" dir="2700000" algn="tl">
                    <a:srgbClr val="000000"/>
                  </a:outerShdw>
                </a:effectLst>
                <a:latin typeface="Arial" charset="0"/>
              </a:rPr>
              <a:t>Kbyte</a:t>
            </a:r>
            <a:r>
              <a:rPr lang="de-DE" sz="3200" b="0" dirty="0">
                <a:effectLst>
                  <a:outerShdw blurRad="38100" dist="38100" dir="2700000" algn="tl">
                    <a:srgbClr val="000000"/>
                  </a:outerShdw>
                </a:effectLst>
                <a:latin typeface="Arial" charset="0"/>
              </a:rPr>
              <a:t>)</a:t>
            </a:r>
          </a:p>
          <a:p>
            <a:pPr algn="l">
              <a:lnSpc>
                <a:spcPct val="150000"/>
              </a:lnSpc>
              <a:defRPr/>
            </a:pPr>
            <a:r>
              <a:rPr lang="de-DE" sz="3200" b="0" dirty="0">
                <a:effectLst>
                  <a:outerShdw blurRad="38100" dist="38100" dir="2700000" algn="tl">
                    <a:srgbClr val="000000"/>
                  </a:outerShdw>
                </a:effectLst>
                <a:latin typeface="Arial" charset="0"/>
              </a:rPr>
              <a:t>Hauptspeicher (</a:t>
            </a:r>
            <a:r>
              <a:rPr lang="de-DE" sz="3200" b="0" dirty="0" err="1">
                <a:effectLst>
                  <a:outerShdw blurRad="38100" dist="38100" dir="2700000" algn="tl">
                    <a:srgbClr val="000000"/>
                  </a:outerShdw>
                </a:effectLst>
                <a:latin typeface="Arial" charset="0"/>
              </a:rPr>
              <a:t>Gbyte</a:t>
            </a:r>
            <a:r>
              <a:rPr lang="de-DE" sz="3200" b="0" dirty="0">
                <a:effectLst>
                  <a:outerShdw blurRad="38100" dist="38100" dir="2700000" algn="tl">
                    <a:srgbClr val="000000"/>
                  </a:outerShdw>
                </a:effectLst>
                <a:latin typeface="Arial" charset="0"/>
              </a:rPr>
              <a:t>)</a:t>
            </a:r>
          </a:p>
          <a:p>
            <a:pPr algn="l">
              <a:lnSpc>
                <a:spcPct val="150000"/>
              </a:lnSpc>
              <a:defRPr/>
            </a:pPr>
            <a:r>
              <a:rPr lang="de-DE" sz="3200" b="0" dirty="0">
                <a:effectLst>
                  <a:outerShdw blurRad="38100" dist="38100" dir="2700000" algn="tl">
                    <a:srgbClr val="000000"/>
                  </a:outerShdw>
                </a:effectLst>
                <a:latin typeface="Arial" charset="0"/>
              </a:rPr>
              <a:t>Bus			(PCI, AGP, </a:t>
            </a:r>
            <a:r>
              <a:rPr lang="de-DE" sz="3200" b="0" dirty="0" err="1">
                <a:effectLst>
                  <a:outerShdw blurRad="38100" dist="38100" dir="2700000" algn="tl">
                    <a:srgbClr val="000000"/>
                  </a:outerShdw>
                </a:effectLst>
                <a:latin typeface="Arial" charset="0"/>
              </a:rPr>
              <a:t>PCIe</a:t>
            </a:r>
            <a:r>
              <a:rPr lang="de-DE" sz="3200" b="0" dirty="0">
                <a:effectLst>
                  <a:outerShdw blurRad="38100" dist="38100" dir="2700000" algn="tl">
                    <a:srgbClr val="000000"/>
                  </a:outerShdw>
                </a:effectLst>
                <a:latin typeface="Arial" charset="0"/>
              </a:rPr>
              <a:t>)</a:t>
            </a:r>
          </a:p>
          <a:p>
            <a:pPr algn="l">
              <a:lnSpc>
                <a:spcPct val="150000"/>
              </a:lnSpc>
              <a:defRPr/>
            </a:pPr>
            <a:r>
              <a:rPr lang="de-DE" sz="3200" b="0" dirty="0">
                <a:effectLst>
                  <a:outerShdw blurRad="38100" dist="38100" dir="2700000" algn="tl">
                    <a:srgbClr val="000000"/>
                  </a:outerShdw>
                </a:effectLst>
                <a:latin typeface="Arial" charset="0"/>
              </a:rPr>
              <a:t>Festplatte		(</a:t>
            </a:r>
            <a:r>
              <a:rPr lang="de-DE" sz="3200" b="0" dirty="0" err="1">
                <a:effectLst>
                  <a:outerShdw blurRad="38100" dist="38100" dir="2700000" algn="tl">
                    <a:srgbClr val="000000"/>
                  </a:outerShdw>
                </a:effectLst>
                <a:latin typeface="Arial" charset="0"/>
              </a:rPr>
              <a:t>Gbyte</a:t>
            </a:r>
            <a:r>
              <a:rPr lang="de-DE" sz="3200" b="0" dirty="0">
                <a:effectLst>
                  <a:outerShdw blurRad="38100" dist="38100" dir="2700000" algn="tl">
                    <a:srgbClr val="000000"/>
                  </a:outerShdw>
                </a:effectLst>
                <a:latin typeface="Arial" charset="0"/>
              </a:rPr>
              <a:t>, </a:t>
            </a:r>
            <a:r>
              <a:rPr lang="de-DE" sz="3200" b="0" dirty="0" err="1">
                <a:effectLst>
                  <a:outerShdw blurRad="38100" dist="38100" dir="2700000" algn="tl">
                    <a:srgbClr val="000000"/>
                  </a:outerShdw>
                </a:effectLst>
                <a:latin typeface="Arial" charset="0"/>
              </a:rPr>
              <a:t>Tbyte</a:t>
            </a:r>
            <a:r>
              <a:rPr lang="de-DE" sz="3200" b="0" dirty="0">
                <a:effectLst>
                  <a:outerShdw blurRad="38100" dist="38100" dir="2700000" algn="tl">
                    <a:srgbClr val="000000"/>
                  </a:outerShdw>
                </a:effectLst>
                <a:latin typeface="Arial" charset="0"/>
              </a:rPr>
              <a:t>)</a:t>
            </a:r>
          </a:p>
          <a:p>
            <a:pPr algn="l">
              <a:lnSpc>
                <a:spcPct val="150000"/>
              </a:lnSpc>
              <a:defRPr/>
            </a:pPr>
            <a:r>
              <a:rPr lang="de-DE" sz="3200" b="0" dirty="0">
                <a:effectLst>
                  <a:outerShdw blurRad="38100" dist="38100" dir="2700000" algn="tl">
                    <a:srgbClr val="000000"/>
                  </a:outerShdw>
                </a:effectLst>
                <a:latin typeface="Arial" charset="0"/>
              </a:rPr>
              <a:t>Floppy		(</a:t>
            </a:r>
            <a:r>
              <a:rPr lang="de-DE" sz="3200" b="0" dirty="0" err="1">
                <a:effectLst>
                  <a:outerShdw blurRad="38100" dist="38100" dir="2700000" algn="tl">
                    <a:srgbClr val="000000"/>
                  </a:outerShdw>
                </a:effectLst>
                <a:latin typeface="Arial" charset="0"/>
              </a:rPr>
              <a:t>Kbyte</a:t>
            </a:r>
            <a:r>
              <a:rPr lang="de-DE" sz="3200" b="0" dirty="0">
                <a:effectLst>
                  <a:outerShdw blurRad="38100" dist="38100" dir="2700000" algn="tl">
                    <a:srgbClr val="000000"/>
                  </a:outerShdw>
                </a:effectLst>
                <a:latin typeface="Arial" charset="0"/>
              </a:rPr>
              <a:t>)</a:t>
            </a:r>
          </a:p>
        </p:txBody>
      </p:sp>
    </p:spTree>
  </p:cSld>
  <p:clrMapOvr>
    <a:masterClrMapping/>
  </p:clrMapOvr>
  <p:transition>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Grafik 3" descr="_QU12024.JPG"/>
          <p:cNvPicPr>
            <a:picLocks noGrp="1" noChangeAspect="1"/>
          </p:cNvPicPr>
          <p:nvPr isPhoto="1"/>
        </p:nvPicPr>
        <p:blipFill>
          <a:blip r:embed="rId2"/>
          <a:srcRect/>
          <a:stretch>
            <a:fillRect/>
          </a:stretch>
        </p:blipFill>
        <p:spPr bwMode="auto">
          <a:xfrm>
            <a:off x="0" y="368300"/>
            <a:ext cx="9144000" cy="6121400"/>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Grafik 3" descr="_QU12024.JPG"/>
          <p:cNvPicPr>
            <a:picLocks noGrp="1" noChangeAspect="1"/>
          </p:cNvPicPr>
          <p:nvPr isPhoto="1"/>
        </p:nvPicPr>
        <p:blipFill>
          <a:blip r:embed="rId2"/>
          <a:srcRect/>
          <a:stretch>
            <a:fillRect/>
          </a:stretch>
        </p:blipFill>
        <p:spPr bwMode="auto">
          <a:xfrm>
            <a:off x="0" y="368300"/>
            <a:ext cx="9144000" cy="6121400"/>
          </a:xfrm>
          <a:prstGeom prst="rect">
            <a:avLst/>
          </a:prstGeom>
          <a:noFill/>
          <a:ln w="9525">
            <a:noFill/>
            <a:miter lim="800000"/>
            <a:headEnd/>
            <a:tailEnd/>
          </a:ln>
        </p:spPr>
      </p:pic>
      <p:pic>
        <p:nvPicPr>
          <p:cNvPr id="33795" name="Grafik 2" descr="_QU12026.JPG"/>
          <p:cNvPicPr>
            <a:picLocks noGrp="1" noChangeAspect="1"/>
          </p:cNvPicPr>
          <p:nvPr isPhoto="1"/>
        </p:nvPicPr>
        <p:blipFill>
          <a:blip r:embed="rId3"/>
          <a:srcRect/>
          <a:stretch>
            <a:fillRect/>
          </a:stretch>
        </p:blipFill>
        <p:spPr bwMode="auto">
          <a:xfrm>
            <a:off x="152400" y="520700"/>
            <a:ext cx="9144000" cy="6121400"/>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Grafik 3" descr="_QU12024.JPG"/>
          <p:cNvPicPr>
            <a:picLocks noGrp="1" noChangeAspect="1"/>
          </p:cNvPicPr>
          <p:nvPr isPhoto="1"/>
        </p:nvPicPr>
        <p:blipFill>
          <a:blip r:embed="rId2"/>
          <a:srcRect/>
          <a:stretch>
            <a:fillRect/>
          </a:stretch>
        </p:blipFill>
        <p:spPr bwMode="auto">
          <a:xfrm>
            <a:off x="0" y="368300"/>
            <a:ext cx="9144000" cy="6121400"/>
          </a:xfrm>
          <a:prstGeom prst="rect">
            <a:avLst/>
          </a:prstGeom>
          <a:noFill/>
          <a:ln w="9525">
            <a:noFill/>
            <a:miter lim="800000"/>
            <a:headEnd/>
            <a:tailEnd/>
          </a:ln>
        </p:spPr>
      </p:pic>
      <p:pic>
        <p:nvPicPr>
          <p:cNvPr id="34819" name="Grafik 4" descr="_QU12025.JPG"/>
          <p:cNvPicPr>
            <a:picLocks noGrp="1" noChangeAspect="1"/>
          </p:cNvPicPr>
          <p:nvPr isPhoto="1"/>
        </p:nvPicPr>
        <p:blipFill>
          <a:blip r:embed="rId3"/>
          <a:srcRect/>
          <a:stretch>
            <a:fillRect/>
          </a:stretch>
        </p:blipFill>
        <p:spPr bwMode="auto">
          <a:xfrm>
            <a:off x="152400" y="520700"/>
            <a:ext cx="9144000" cy="6121400"/>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WIN95B\DESKTOP\Chrome2.bmp"/>
          <p:cNvPicPr>
            <a:picLocks noChangeAspect="1" noChangeArrowheads="1"/>
          </p:cNvPicPr>
          <p:nvPr/>
        </p:nvPicPr>
        <p:blipFill>
          <a:blip r:embed="rId2"/>
          <a:srcRect/>
          <a:stretch>
            <a:fillRect/>
          </a:stretch>
        </p:blipFill>
        <p:spPr bwMode="auto">
          <a:xfrm>
            <a:off x="-457200" y="1752600"/>
            <a:ext cx="9753600" cy="9525"/>
          </a:xfrm>
          <a:prstGeom prst="rect">
            <a:avLst/>
          </a:prstGeom>
          <a:noFill/>
          <a:ln w="9525">
            <a:noFill/>
            <a:miter lim="800000"/>
            <a:headEnd/>
            <a:tailEnd/>
          </a:ln>
        </p:spPr>
      </p:pic>
      <p:sp>
        <p:nvSpPr>
          <p:cNvPr id="88067" name="Rectangle 3"/>
          <p:cNvSpPr>
            <a:spLocks noGrp="1" noChangeArrowheads="1"/>
          </p:cNvSpPr>
          <p:nvPr>
            <p:ph type="title"/>
          </p:nvPr>
        </p:nvSpPr>
        <p:spPr>
          <a:xfrm>
            <a:off x="381000" y="228600"/>
            <a:ext cx="8458200" cy="1371600"/>
          </a:xfrm>
        </p:spPr>
        <p:txBody>
          <a:bodyPr/>
          <a:lstStyle/>
          <a:p>
            <a:pPr>
              <a:defRPr/>
            </a:pPr>
            <a:r>
              <a:rPr lang="de-DE" sz="4800" b="1" smtClean="0">
                <a:solidFill>
                  <a:schemeClr val="bg1"/>
                </a:solidFill>
                <a:effectLst>
                  <a:outerShdw blurRad="38100" dist="38100" dir="2700000" algn="tl">
                    <a:srgbClr val="000000"/>
                  </a:outerShdw>
                </a:effectLst>
                <a:latin typeface="Comic Sans MS" pitchFamily="66" charset="0"/>
              </a:rPr>
              <a:t>Rechner</a:t>
            </a:r>
            <a:endParaRPr lang="en-US" sz="4800" b="1" smtClean="0">
              <a:solidFill>
                <a:schemeClr val="bg1"/>
              </a:solidFill>
              <a:effectLst>
                <a:outerShdw blurRad="38100" dist="38100" dir="2700000" algn="tl">
                  <a:srgbClr val="000000"/>
                </a:outerShdw>
              </a:effectLst>
              <a:latin typeface="Comic Sans MS" pitchFamily="66" charset="0"/>
            </a:endParaRPr>
          </a:p>
        </p:txBody>
      </p:sp>
      <p:sp>
        <p:nvSpPr>
          <p:cNvPr id="88068" name="Rectangle 4"/>
          <p:cNvSpPr>
            <a:spLocks noChangeArrowheads="1"/>
          </p:cNvSpPr>
          <p:nvPr/>
        </p:nvSpPr>
        <p:spPr bwMode="auto">
          <a:xfrm>
            <a:off x="8229600" y="6400800"/>
            <a:ext cx="658813" cy="274638"/>
          </a:xfrm>
          <a:prstGeom prst="rect">
            <a:avLst/>
          </a:prstGeom>
          <a:noFill/>
          <a:ln w="9525">
            <a:noFill/>
            <a:miter lim="800000"/>
            <a:headEnd/>
            <a:tailEnd/>
          </a:ln>
          <a:effectLst/>
        </p:spPr>
        <p:txBody>
          <a:bodyPr wrap="none">
            <a:spAutoFit/>
          </a:bodyPr>
          <a:lstStyle/>
          <a:p>
            <a:pPr algn="l">
              <a:defRPr/>
            </a:pPr>
            <a:r>
              <a:rPr lang="en-US" sz="1200">
                <a:solidFill>
                  <a:schemeClr val="accent2"/>
                </a:solidFill>
                <a:effectDag name="">
                  <a:cont type="tree" name="">
                    <a:effect ref="fillLine"/>
                    <a:outerShdw dist="38100" dir="13500000" algn="br">
                      <a:srgbClr val="7F80FF"/>
                    </a:outerShdw>
                  </a:cont>
                  <a:cont type="tree" name="">
                    <a:effect ref="fillLine"/>
                    <a:outerShdw dist="38100" dir="2700000" algn="tl">
                      <a:srgbClr val="1E1E7A"/>
                    </a:outerShdw>
                  </a:cont>
                  <a:effect ref="fillLine"/>
                </a:effectDag>
                <a:latin typeface="Arial Rounded MT Bold" pitchFamily="34" charset="0"/>
              </a:rPr>
              <a:t>Quade</a:t>
            </a:r>
          </a:p>
        </p:txBody>
      </p:sp>
      <p:sp>
        <p:nvSpPr>
          <p:cNvPr id="88069" name="Text Box 5"/>
          <p:cNvSpPr txBox="1">
            <a:spLocks noChangeArrowheads="1"/>
          </p:cNvSpPr>
          <p:nvPr/>
        </p:nvSpPr>
        <p:spPr bwMode="auto">
          <a:xfrm>
            <a:off x="762000" y="1692275"/>
            <a:ext cx="8001000" cy="4483100"/>
          </a:xfrm>
          <a:prstGeom prst="rect">
            <a:avLst/>
          </a:prstGeom>
          <a:noFill/>
          <a:ln w="9525">
            <a:noFill/>
            <a:miter lim="800000"/>
            <a:headEnd/>
            <a:tailEnd/>
          </a:ln>
          <a:effectLst/>
        </p:spPr>
        <p:txBody>
          <a:bodyPr anchor="ctr">
            <a:spAutoFit/>
          </a:bodyPr>
          <a:lstStyle/>
          <a:p>
            <a:pPr algn="l">
              <a:lnSpc>
                <a:spcPct val="150000"/>
              </a:lnSpc>
              <a:defRPr/>
            </a:pPr>
            <a:r>
              <a:rPr lang="de-DE" sz="3200" b="0">
                <a:effectLst>
                  <a:outerShdw blurRad="38100" dist="38100" dir="2700000" algn="tl">
                    <a:srgbClr val="000000"/>
                  </a:outerShdw>
                </a:effectLst>
                <a:latin typeface="Arial" charset="0"/>
              </a:rPr>
              <a:t>Tastatur</a:t>
            </a:r>
          </a:p>
          <a:p>
            <a:pPr algn="l">
              <a:lnSpc>
                <a:spcPct val="150000"/>
              </a:lnSpc>
              <a:defRPr/>
            </a:pPr>
            <a:r>
              <a:rPr lang="de-DE" sz="3200" b="0">
                <a:effectLst>
                  <a:outerShdw blurRad="38100" dist="38100" dir="2700000" algn="tl">
                    <a:srgbClr val="000000"/>
                  </a:outerShdw>
                </a:effectLst>
                <a:latin typeface="Arial" charset="0"/>
              </a:rPr>
              <a:t>Maus</a:t>
            </a:r>
          </a:p>
          <a:p>
            <a:pPr algn="l">
              <a:lnSpc>
                <a:spcPct val="150000"/>
              </a:lnSpc>
              <a:defRPr/>
            </a:pPr>
            <a:r>
              <a:rPr lang="de-DE" sz="3200" b="0">
                <a:effectLst>
                  <a:outerShdw blurRad="38100" dist="38100" dir="2700000" algn="tl">
                    <a:srgbClr val="000000"/>
                  </a:outerShdw>
                </a:effectLst>
                <a:latin typeface="Arial" charset="0"/>
              </a:rPr>
              <a:t>Bildschirm</a:t>
            </a:r>
          </a:p>
          <a:p>
            <a:pPr algn="l">
              <a:lnSpc>
                <a:spcPct val="150000"/>
              </a:lnSpc>
              <a:defRPr/>
            </a:pPr>
            <a:r>
              <a:rPr lang="de-DE" sz="3200" b="0">
                <a:effectLst>
                  <a:outerShdw blurRad="38100" dist="38100" dir="2700000" algn="tl">
                    <a:srgbClr val="000000"/>
                  </a:outerShdw>
                </a:effectLst>
                <a:latin typeface="Arial" charset="0"/>
              </a:rPr>
              <a:t>Drucker</a:t>
            </a:r>
          </a:p>
          <a:p>
            <a:pPr algn="l">
              <a:lnSpc>
                <a:spcPct val="150000"/>
              </a:lnSpc>
              <a:defRPr/>
            </a:pPr>
            <a:r>
              <a:rPr lang="de-DE" sz="3200" b="0">
                <a:effectLst>
                  <a:outerShdw blurRad="38100" dist="38100" dir="2700000" algn="tl">
                    <a:srgbClr val="000000"/>
                  </a:outerShdw>
                </a:effectLst>
                <a:latin typeface="Arial" charset="0"/>
              </a:rPr>
              <a:t>Netzkarte / Modem</a:t>
            </a:r>
          </a:p>
          <a:p>
            <a:pPr algn="l">
              <a:lnSpc>
                <a:spcPct val="150000"/>
              </a:lnSpc>
              <a:defRPr/>
            </a:pPr>
            <a:r>
              <a:rPr lang="de-DE" sz="3200" b="0">
                <a:effectLst>
                  <a:outerShdw blurRad="38100" dist="38100" dir="2700000" algn="tl">
                    <a:srgbClr val="000000"/>
                  </a:outerShdw>
                </a:effectLst>
                <a:latin typeface="Arial" charset="0"/>
              </a:rPr>
              <a:t>Betriebssystem, Programme</a:t>
            </a:r>
          </a:p>
        </p:txBody>
      </p:sp>
    </p:spTree>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WIN95B\DESKTOP\Chrome2.bmp"/>
          <p:cNvPicPr>
            <a:picLocks noChangeAspect="1" noChangeArrowheads="1"/>
          </p:cNvPicPr>
          <p:nvPr/>
        </p:nvPicPr>
        <p:blipFill>
          <a:blip r:embed="rId2"/>
          <a:srcRect/>
          <a:stretch>
            <a:fillRect/>
          </a:stretch>
        </p:blipFill>
        <p:spPr bwMode="auto">
          <a:xfrm>
            <a:off x="-457200" y="1752600"/>
            <a:ext cx="9753600" cy="9525"/>
          </a:xfrm>
          <a:prstGeom prst="rect">
            <a:avLst/>
          </a:prstGeom>
          <a:noFill/>
          <a:ln w="9525">
            <a:noFill/>
            <a:miter lim="800000"/>
            <a:headEnd/>
            <a:tailEnd/>
          </a:ln>
        </p:spPr>
      </p:pic>
      <p:sp>
        <p:nvSpPr>
          <p:cNvPr id="73731" name="Rectangle 3"/>
          <p:cNvSpPr>
            <a:spLocks noGrp="1" noChangeArrowheads="1"/>
          </p:cNvSpPr>
          <p:nvPr>
            <p:ph type="title"/>
          </p:nvPr>
        </p:nvSpPr>
        <p:spPr>
          <a:xfrm>
            <a:off x="381000" y="228600"/>
            <a:ext cx="8458200" cy="1371600"/>
          </a:xfrm>
        </p:spPr>
        <p:txBody>
          <a:bodyPr/>
          <a:lstStyle/>
          <a:p>
            <a:pPr>
              <a:defRPr/>
            </a:pPr>
            <a:r>
              <a:rPr lang="de-DE" sz="4800" b="1" smtClean="0">
                <a:solidFill>
                  <a:schemeClr val="bg1"/>
                </a:solidFill>
                <a:effectLst>
                  <a:outerShdw blurRad="38100" dist="38100" dir="2700000" algn="tl">
                    <a:srgbClr val="000000"/>
                  </a:outerShdw>
                </a:effectLst>
                <a:latin typeface="Comic Sans MS" pitchFamily="66" charset="0"/>
              </a:rPr>
              <a:t>Entwicklung der Informatik</a:t>
            </a:r>
            <a:endParaRPr lang="en-US" sz="4800" b="1" smtClean="0">
              <a:solidFill>
                <a:schemeClr val="bg1"/>
              </a:solidFill>
              <a:effectLst>
                <a:outerShdw blurRad="38100" dist="38100" dir="2700000" algn="tl">
                  <a:srgbClr val="000000"/>
                </a:outerShdw>
              </a:effectLst>
              <a:latin typeface="Comic Sans MS" pitchFamily="66" charset="0"/>
            </a:endParaRPr>
          </a:p>
        </p:txBody>
      </p:sp>
      <p:sp>
        <p:nvSpPr>
          <p:cNvPr id="73732" name="Rectangle 4"/>
          <p:cNvSpPr>
            <a:spLocks noChangeArrowheads="1"/>
          </p:cNvSpPr>
          <p:nvPr/>
        </p:nvSpPr>
        <p:spPr bwMode="auto">
          <a:xfrm>
            <a:off x="8229600" y="6400800"/>
            <a:ext cx="658813" cy="274638"/>
          </a:xfrm>
          <a:prstGeom prst="rect">
            <a:avLst/>
          </a:prstGeom>
          <a:noFill/>
          <a:ln w="9525">
            <a:noFill/>
            <a:miter lim="800000"/>
            <a:headEnd/>
            <a:tailEnd/>
          </a:ln>
          <a:effectLst/>
        </p:spPr>
        <p:txBody>
          <a:bodyPr wrap="none">
            <a:spAutoFit/>
          </a:bodyPr>
          <a:lstStyle/>
          <a:p>
            <a:pPr algn="l">
              <a:defRPr/>
            </a:pPr>
            <a:r>
              <a:rPr lang="en-US" sz="1200">
                <a:solidFill>
                  <a:schemeClr val="accent2"/>
                </a:solidFill>
                <a:effectDag name="">
                  <a:cont type="tree" name="">
                    <a:effect ref="fillLine"/>
                    <a:outerShdw dist="38100" dir="13500000" algn="br">
                      <a:srgbClr val="7F80FF"/>
                    </a:outerShdw>
                  </a:cont>
                  <a:cont type="tree" name="">
                    <a:effect ref="fillLine"/>
                    <a:outerShdw dist="38100" dir="2700000" algn="tl">
                      <a:srgbClr val="1E1E7A"/>
                    </a:outerShdw>
                  </a:cont>
                  <a:effect ref="fillLine"/>
                </a:effectDag>
                <a:latin typeface="Arial Rounded MT Bold" pitchFamily="34" charset="0"/>
              </a:rPr>
              <a:t>Quade</a:t>
            </a:r>
          </a:p>
        </p:txBody>
      </p:sp>
      <p:sp>
        <p:nvSpPr>
          <p:cNvPr id="73747" name="Text Box 19"/>
          <p:cNvSpPr txBox="1">
            <a:spLocks noChangeArrowheads="1"/>
          </p:cNvSpPr>
          <p:nvPr/>
        </p:nvSpPr>
        <p:spPr bwMode="auto">
          <a:xfrm>
            <a:off x="381000" y="2133600"/>
            <a:ext cx="8534400" cy="3994150"/>
          </a:xfrm>
          <a:prstGeom prst="rect">
            <a:avLst/>
          </a:prstGeom>
          <a:noFill/>
          <a:ln w="9525">
            <a:noFill/>
            <a:miter lim="800000"/>
            <a:headEnd/>
            <a:tailEnd/>
          </a:ln>
          <a:effectLst/>
        </p:spPr>
        <p:txBody>
          <a:bodyPr anchor="ctr">
            <a:spAutoFit/>
          </a:bodyPr>
          <a:lstStyle/>
          <a:p>
            <a:pPr algn="l">
              <a:spcBef>
                <a:spcPct val="50000"/>
              </a:spcBef>
              <a:defRPr/>
            </a:pPr>
            <a:r>
              <a:rPr lang="de-DE" sz="3200">
                <a:effectLst>
                  <a:outerShdw blurRad="38100" dist="38100" dir="2700000" algn="tl">
                    <a:srgbClr val="000000"/>
                  </a:outerShdw>
                </a:effectLst>
                <a:latin typeface="Arial" charset="0"/>
              </a:rPr>
              <a:t>1275  Raimundus Lullus</a:t>
            </a:r>
          </a:p>
          <a:p>
            <a:pPr algn="l">
              <a:spcBef>
                <a:spcPct val="50000"/>
              </a:spcBef>
              <a:defRPr/>
            </a:pPr>
            <a:r>
              <a:rPr lang="de-DE" sz="3200">
                <a:effectLst>
                  <a:outerShdw blurRad="38100" dist="38100" dir="2700000" algn="tl">
                    <a:srgbClr val="000000"/>
                  </a:outerShdw>
                </a:effectLst>
                <a:latin typeface="Arial" charset="0"/>
              </a:rPr>
              <a:t>1623  Schickard (2-Spezies-Maschine)</a:t>
            </a:r>
          </a:p>
          <a:p>
            <a:pPr algn="l">
              <a:spcBef>
                <a:spcPct val="50000"/>
              </a:spcBef>
              <a:defRPr/>
            </a:pPr>
            <a:r>
              <a:rPr lang="de-DE" sz="3200">
                <a:effectLst>
                  <a:outerShdw blurRad="38100" dist="38100" dir="2700000" algn="tl">
                    <a:srgbClr val="000000"/>
                  </a:outerShdw>
                </a:effectLst>
                <a:latin typeface="Arial" charset="0"/>
              </a:rPr>
              <a:t>1642  Pascal       (2-Spezies Maschine)</a:t>
            </a:r>
          </a:p>
          <a:p>
            <a:pPr algn="l">
              <a:spcBef>
                <a:spcPct val="50000"/>
              </a:spcBef>
              <a:defRPr/>
            </a:pPr>
            <a:r>
              <a:rPr lang="de-DE" sz="3200">
                <a:effectLst>
                  <a:outerShdw blurRad="38100" dist="38100" dir="2700000" algn="tl">
                    <a:srgbClr val="000000"/>
                  </a:outerShdw>
                </a:effectLst>
                <a:latin typeface="Arial" charset="0"/>
              </a:rPr>
              <a:t>1674  Leibniz      (4-Spezies-Maschine)</a:t>
            </a:r>
          </a:p>
          <a:p>
            <a:pPr algn="l">
              <a:spcBef>
                <a:spcPct val="50000"/>
              </a:spcBef>
              <a:defRPr/>
            </a:pPr>
            <a:r>
              <a:rPr lang="de-DE" sz="3200">
                <a:effectLst>
                  <a:outerShdw blurRad="38100" dist="38100" dir="2700000" algn="tl">
                    <a:srgbClr val="000000"/>
                  </a:outerShdw>
                </a:effectLst>
                <a:latin typeface="Arial" charset="0"/>
              </a:rPr>
              <a:t>1728  Falcon       (Lochkartengesteuerter</a:t>
            </a:r>
            <a:br>
              <a:rPr lang="de-DE" sz="3200">
                <a:effectLst>
                  <a:outerShdw blurRad="38100" dist="38100" dir="2700000" algn="tl">
                    <a:srgbClr val="000000"/>
                  </a:outerShdw>
                </a:effectLst>
                <a:latin typeface="Arial" charset="0"/>
              </a:rPr>
            </a:br>
            <a:r>
              <a:rPr lang="de-DE" sz="3200">
                <a:effectLst>
                  <a:outerShdw blurRad="38100" dist="38100" dir="2700000" algn="tl">
                    <a:srgbClr val="000000"/>
                  </a:outerShdw>
                </a:effectLst>
                <a:latin typeface="Arial" charset="0"/>
              </a:rPr>
              <a:t>    			      Webstuhl)</a:t>
            </a:r>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WIN95B\DESKTOP\Chrome2.bmp"/>
          <p:cNvPicPr>
            <a:picLocks noChangeAspect="1" noChangeArrowheads="1"/>
          </p:cNvPicPr>
          <p:nvPr/>
        </p:nvPicPr>
        <p:blipFill>
          <a:blip r:embed="rId2"/>
          <a:srcRect/>
          <a:stretch>
            <a:fillRect/>
          </a:stretch>
        </p:blipFill>
        <p:spPr bwMode="auto">
          <a:xfrm>
            <a:off x="-457200" y="1752600"/>
            <a:ext cx="9753600" cy="9525"/>
          </a:xfrm>
          <a:prstGeom prst="rect">
            <a:avLst/>
          </a:prstGeom>
          <a:noFill/>
          <a:ln w="9525">
            <a:noFill/>
            <a:miter lim="800000"/>
            <a:headEnd/>
            <a:tailEnd/>
          </a:ln>
        </p:spPr>
      </p:pic>
      <p:sp>
        <p:nvSpPr>
          <p:cNvPr id="74755" name="Rectangle 3"/>
          <p:cNvSpPr>
            <a:spLocks noGrp="1" noChangeArrowheads="1"/>
          </p:cNvSpPr>
          <p:nvPr>
            <p:ph type="title"/>
          </p:nvPr>
        </p:nvSpPr>
        <p:spPr>
          <a:xfrm>
            <a:off x="381000" y="228600"/>
            <a:ext cx="8458200" cy="1371600"/>
          </a:xfrm>
        </p:spPr>
        <p:txBody>
          <a:bodyPr/>
          <a:lstStyle/>
          <a:p>
            <a:pPr>
              <a:defRPr/>
            </a:pPr>
            <a:r>
              <a:rPr lang="de-DE" sz="4800" b="1" smtClean="0">
                <a:solidFill>
                  <a:schemeClr val="bg1"/>
                </a:solidFill>
                <a:effectLst>
                  <a:outerShdw blurRad="38100" dist="38100" dir="2700000" algn="tl">
                    <a:srgbClr val="000000"/>
                  </a:outerShdw>
                </a:effectLst>
                <a:latin typeface="Comic Sans MS" pitchFamily="66" charset="0"/>
              </a:rPr>
              <a:t>Entwicklung der Informatik</a:t>
            </a:r>
            <a:endParaRPr lang="en-US" sz="4800" b="1" smtClean="0">
              <a:solidFill>
                <a:schemeClr val="bg1"/>
              </a:solidFill>
              <a:effectLst>
                <a:outerShdw blurRad="38100" dist="38100" dir="2700000" algn="tl">
                  <a:srgbClr val="000000"/>
                </a:outerShdw>
              </a:effectLst>
              <a:latin typeface="Comic Sans MS" pitchFamily="66" charset="0"/>
            </a:endParaRPr>
          </a:p>
        </p:txBody>
      </p:sp>
      <p:sp>
        <p:nvSpPr>
          <p:cNvPr id="74756" name="Rectangle 4"/>
          <p:cNvSpPr>
            <a:spLocks noChangeArrowheads="1"/>
          </p:cNvSpPr>
          <p:nvPr/>
        </p:nvSpPr>
        <p:spPr bwMode="auto">
          <a:xfrm>
            <a:off x="8229600" y="6400800"/>
            <a:ext cx="658813" cy="274638"/>
          </a:xfrm>
          <a:prstGeom prst="rect">
            <a:avLst/>
          </a:prstGeom>
          <a:noFill/>
          <a:ln w="9525">
            <a:noFill/>
            <a:miter lim="800000"/>
            <a:headEnd/>
            <a:tailEnd/>
          </a:ln>
          <a:effectLst/>
        </p:spPr>
        <p:txBody>
          <a:bodyPr wrap="none">
            <a:spAutoFit/>
          </a:bodyPr>
          <a:lstStyle/>
          <a:p>
            <a:pPr algn="l">
              <a:defRPr/>
            </a:pPr>
            <a:r>
              <a:rPr lang="en-US" sz="1200">
                <a:solidFill>
                  <a:schemeClr val="accent2"/>
                </a:solidFill>
                <a:effectDag name="">
                  <a:cont type="tree" name="">
                    <a:effect ref="fillLine"/>
                    <a:outerShdw dist="38100" dir="13500000" algn="br">
                      <a:srgbClr val="7F80FF"/>
                    </a:outerShdw>
                  </a:cont>
                  <a:cont type="tree" name="">
                    <a:effect ref="fillLine"/>
                    <a:outerShdw dist="38100" dir="2700000" algn="tl">
                      <a:srgbClr val="1E1E7A"/>
                    </a:outerShdw>
                  </a:cont>
                  <a:effect ref="fillLine"/>
                </a:effectDag>
                <a:latin typeface="Arial Rounded MT Bold" pitchFamily="34" charset="0"/>
              </a:rPr>
              <a:t>Quade</a:t>
            </a:r>
          </a:p>
        </p:txBody>
      </p:sp>
      <p:sp>
        <p:nvSpPr>
          <p:cNvPr id="74757" name="Text Box 5"/>
          <p:cNvSpPr txBox="1">
            <a:spLocks noChangeArrowheads="1"/>
          </p:cNvSpPr>
          <p:nvPr/>
        </p:nvSpPr>
        <p:spPr bwMode="auto">
          <a:xfrm>
            <a:off x="76200" y="2057400"/>
            <a:ext cx="9067800" cy="4237038"/>
          </a:xfrm>
          <a:prstGeom prst="rect">
            <a:avLst/>
          </a:prstGeom>
          <a:noFill/>
          <a:ln w="9525">
            <a:noFill/>
            <a:miter lim="800000"/>
            <a:headEnd/>
            <a:tailEnd/>
          </a:ln>
          <a:effectLst/>
        </p:spPr>
        <p:txBody>
          <a:bodyPr anchor="ctr">
            <a:spAutoFit/>
          </a:bodyPr>
          <a:lstStyle/>
          <a:p>
            <a:pPr algn="l">
              <a:spcBef>
                <a:spcPct val="50000"/>
              </a:spcBef>
              <a:defRPr/>
            </a:pPr>
            <a:r>
              <a:rPr lang="de-DE" sz="3200">
                <a:effectLst>
                  <a:outerShdw blurRad="38100" dist="38100" dir="2700000" algn="tl">
                    <a:srgbClr val="000000"/>
                  </a:outerShdw>
                </a:effectLst>
                <a:latin typeface="Arial" charset="0"/>
              </a:rPr>
              <a:t>1833	  Babbage (Analytische Maschine 				   fertig 1862)</a:t>
            </a:r>
          </a:p>
          <a:p>
            <a:pPr algn="l">
              <a:spcBef>
                <a:spcPct val="50000"/>
              </a:spcBef>
              <a:defRPr/>
            </a:pPr>
            <a:r>
              <a:rPr lang="de-DE" sz="3200">
                <a:effectLst>
                  <a:outerShdw blurRad="38100" dist="38100" dir="2700000" algn="tl">
                    <a:srgbClr val="000000"/>
                  </a:outerShdw>
                </a:effectLst>
                <a:latin typeface="Arial" charset="0"/>
              </a:rPr>
              <a:t>1890  Hollerit 	  (Einführung der Lochkarte)</a:t>
            </a:r>
          </a:p>
          <a:p>
            <a:pPr algn="l">
              <a:spcBef>
                <a:spcPct val="50000"/>
              </a:spcBef>
              <a:defRPr/>
            </a:pPr>
            <a:r>
              <a:rPr lang="de-DE" sz="3200">
                <a:effectLst>
                  <a:outerShdw blurRad="38100" dist="38100" dir="2700000" algn="tl">
                    <a:srgbClr val="000000"/>
                  </a:outerShdw>
                </a:effectLst>
                <a:latin typeface="Arial" charset="0"/>
              </a:rPr>
              <a:t>1932  Zuse	  (erster mechanischer 					   Rechner mit Programm-				   steuerung)</a:t>
            </a:r>
          </a:p>
          <a:p>
            <a:pPr algn="l">
              <a:spcBef>
                <a:spcPct val="50000"/>
              </a:spcBef>
              <a:defRPr/>
            </a:pPr>
            <a:r>
              <a:rPr lang="de-DE" sz="3200">
                <a:effectLst>
                  <a:outerShdw blurRad="38100" dist="38100" dir="2700000" algn="tl">
                    <a:srgbClr val="000000"/>
                  </a:outerShdw>
                </a:effectLst>
                <a:latin typeface="Arial" charset="0"/>
              </a:rPr>
              <a:t>1941  Zuse	  (Digitalrechner mit Relais Z3)</a:t>
            </a:r>
          </a:p>
        </p:txBody>
      </p:sp>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WIN95B\DESKTOP\Chrome2.bmp"/>
          <p:cNvPicPr>
            <a:picLocks noChangeAspect="1" noChangeArrowheads="1"/>
          </p:cNvPicPr>
          <p:nvPr/>
        </p:nvPicPr>
        <p:blipFill>
          <a:blip r:embed="rId2"/>
          <a:srcRect/>
          <a:stretch>
            <a:fillRect/>
          </a:stretch>
        </p:blipFill>
        <p:spPr bwMode="auto">
          <a:xfrm>
            <a:off x="-457200" y="1752600"/>
            <a:ext cx="9753600" cy="9525"/>
          </a:xfrm>
          <a:prstGeom prst="rect">
            <a:avLst/>
          </a:prstGeom>
          <a:noFill/>
          <a:ln w="9525">
            <a:noFill/>
            <a:miter lim="800000"/>
            <a:headEnd/>
            <a:tailEnd/>
          </a:ln>
        </p:spPr>
      </p:pic>
      <p:sp>
        <p:nvSpPr>
          <p:cNvPr id="75779" name="Rectangle 3"/>
          <p:cNvSpPr>
            <a:spLocks noGrp="1" noChangeArrowheads="1"/>
          </p:cNvSpPr>
          <p:nvPr>
            <p:ph type="title"/>
          </p:nvPr>
        </p:nvSpPr>
        <p:spPr>
          <a:xfrm>
            <a:off x="381000" y="228600"/>
            <a:ext cx="8458200" cy="1371600"/>
          </a:xfrm>
        </p:spPr>
        <p:txBody>
          <a:bodyPr/>
          <a:lstStyle/>
          <a:p>
            <a:pPr>
              <a:defRPr/>
            </a:pPr>
            <a:r>
              <a:rPr lang="de-DE" sz="4800" b="1" smtClean="0">
                <a:solidFill>
                  <a:schemeClr val="bg1"/>
                </a:solidFill>
                <a:effectLst>
                  <a:outerShdw blurRad="38100" dist="38100" dir="2700000" algn="tl">
                    <a:srgbClr val="000000"/>
                  </a:outerShdw>
                </a:effectLst>
                <a:latin typeface="Comic Sans MS" pitchFamily="66" charset="0"/>
              </a:rPr>
              <a:t>Entwicklung der Informatik</a:t>
            </a:r>
            <a:endParaRPr lang="en-US" sz="4800" b="1" smtClean="0">
              <a:solidFill>
                <a:schemeClr val="bg1"/>
              </a:solidFill>
              <a:effectLst>
                <a:outerShdw blurRad="38100" dist="38100" dir="2700000" algn="tl">
                  <a:srgbClr val="000000"/>
                </a:outerShdw>
              </a:effectLst>
              <a:latin typeface="Comic Sans MS" pitchFamily="66" charset="0"/>
            </a:endParaRPr>
          </a:p>
        </p:txBody>
      </p:sp>
      <p:sp>
        <p:nvSpPr>
          <p:cNvPr id="75780" name="Rectangle 4"/>
          <p:cNvSpPr>
            <a:spLocks noChangeArrowheads="1"/>
          </p:cNvSpPr>
          <p:nvPr/>
        </p:nvSpPr>
        <p:spPr bwMode="auto">
          <a:xfrm>
            <a:off x="8229600" y="6400800"/>
            <a:ext cx="658813" cy="274638"/>
          </a:xfrm>
          <a:prstGeom prst="rect">
            <a:avLst/>
          </a:prstGeom>
          <a:noFill/>
          <a:ln w="9525">
            <a:noFill/>
            <a:miter lim="800000"/>
            <a:headEnd/>
            <a:tailEnd/>
          </a:ln>
          <a:effectLst/>
        </p:spPr>
        <p:txBody>
          <a:bodyPr wrap="none">
            <a:spAutoFit/>
          </a:bodyPr>
          <a:lstStyle/>
          <a:p>
            <a:pPr algn="l">
              <a:defRPr/>
            </a:pPr>
            <a:r>
              <a:rPr lang="en-US" sz="1200">
                <a:solidFill>
                  <a:schemeClr val="accent2"/>
                </a:solidFill>
                <a:effectDag name="">
                  <a:cont type="tree" name="">
                    <a:effect ref="fillLine"/>
                    <a:outerShdw dist="38100" dir="13500000" algn="br">
                      <a:srgbClr val="7F80FF"/>
                    </a:outerShdw>
                  </a:cont>
                  <a:cont type="tree" name="">
                    <a:effect ref="fillLine"/>
                    <a:outerShdw dist="38100" dir="2700000" algn="tl">
                      <a:srgbClr val="1E1E7A"/>
                    </a:outerShdw>
                  </a:cont>
                  <a:effect ref="fillLine"/>
                </a:effectDag>
                <a:latin typeface="Arial Rounded MT Bold" pitchFamily="34" charset="0"/>
              </a:rPr>
              <a:t>Quade</a:t>
            </a:r>
          </a:p>
        </p:txBody>
      </p:sp>
      <p:sp>
        <p:nvSpPr>
          <p:cNvPr id="75781" name="Text Box 5"/>
          <p:cNvSpPr txBox="1">
            <a:spLocks noChangeArrowheads="1"/>
          </p:cNvSpPr>
          <p:nvPr/>
        </p:nvSpPr>
        <p:spPr bwMode="auto">
          <a:xfrm>
            <a:off x="609600" y="2590800"/>
            <a:ext cx="7772400" cy="3262313"/>
          </a:xfrm>
          <a:prstGeom prst="rect">
            <a:avLst/>
          </a:prstGeom>
          <a:noFill/>
          <a:ln w="9525">
            <a:noFill/>
            <a:miter lim="800000"/>
            <a:headEnd/>
            <a:tailEnd/>
          </a:ln>
          <a:effectLst/>
        </p:spPr>
        <p:txBody>
          <a:bodyPr anchor="ctr">
            <a:spAutoFit/>
          </a:bodyPr>
          <a:lstStyle/>
          <a:p>
            <a:pPr algn="l">
              <a:spcBef>
                <a:spcPct val="50000"/>
              </a:spcBef>
              <a:defRPr/>
            </a:pPr>
            <a:r>
              <a:rPr lang="de-DE" sz="3200">
                <a:effectLst>
                  <a:outerShdw blurRad="38100" dist="38100" dir="2700000" algn="tl">
                    <a:srgbClr val="000000"/>
                  </a:outerShdw>
                </a:effectLst>
                <a:latin typeface="Arial" charset="0"/>
              </a:rPr>
              <a:t>1945  	v. Neumann</a:t>
            </a:r>
            <a:br>
              <a:rPr lang="de-DE" sz="3200">
                <a:effectLst>
                  <a:outerShdw blurRad="38100" dist="38100" dir="2700000" algn="tl">
                    <a:srgbClr val="000000"/>
                  </a:outerShdw>
                </a:effectLst>
                <a:latin typeface="Arial" charset="0"/>
              </a:rPr>
            </a:br>
            <a:r>
              <a:rPr lang="de-DE" sz="3200">
                <a:effectLst>
                  <a:outerShdw blurRad="38100" dist="38100" dir="2700000" algn="tl">
                    <a:srgbClr val="000000"/>
                  </a:outerShdw>
                </a:effectLst>
                <a:latin typeface="Arial" charset="0"/>
              </a:rPr>
              <a:t>		(Speicherprogrammierung)</a:t>
            </a:r>
          </a:p>
          <a:p>
            <a:pPr algn="l">
              <a:spcBef>
                <a:spcPct val="50000"/>
              </a:spcBef>
              <a:defRPr/>
            </a:pPr>
            <a:r>
              <a:rPr lang="de-DE" sz="3200">
                <a:effectLst>
                  <a:outerShdw blurRad="38100" dist="38100" dir="2700000" algn="tl">
                    <a:srgbClr val="000000"/>
                  </a:outerShdw>
                </a:effectLst>
                <a:latin typeface="Arial" charset="0"/>
              </a:rPr>
              <a:t>1946		Eniac</a:t>
            </a:r>
          </a:p>
          <a:p>
            <a:pPr algn="l">
              <a:spcBef>
                <a:spcPct val="50000"/>
              </a:spcBef>
              <a:defRPr/>
            </a:pPr>
            <a:r>
              <a:rPr lang="de-DE" sz="3200">
                <a:effectLst>
                  <a:outerShdw blurRad="38100" dist="38100" dir="2700000" algn="tl">
                    <a:srgbClr val="000000"/>
                  </a:outerShdw>
                </a:effectLst>
                <a:latin typeface="Arial" charset="0"/>
              </a:rPr>
              <a:t>1948		Transistor</a:t>
            </a:r>
          </a:p>
          <a:p>
            <a:pPr algn="l">
              <a:spcBef>
                <a:spcPct val="50000"/>
              </a:spcBef>
              <a:defRPr/>
            </a:pPr>
            <a:r>
              <a:rPr lang="de-DE" sz="3200">
                <a:effectLst>
                  <a:outerShdw blurRad="38100" dist="38100" dir="2700000" algn="tl">
                    <a:srgbClr val="000000"/>
                  </a:outerShdw>
                </a:effectLst>
                <a:latin typeface="Arial" charset="0"/>
              </a:rPr>
              <a:t>1951		Magnetkernspeicher	</a:t>
            </a:r>
          </a:p>
        </p:txBody>
      </p:sp>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WIN95B\DESKTOP\Chrome2.bmp"/>
          <p:cNvPicPr>
            <a:picLocks noChangeAspect="1" noChangeArrowheads="1"/>
          </p:cNvPicPr>
          <p:nvPr/>
        </p:nvPicPr>
        <p:blipFill>
          <a:blip r:embed="rId2"/>
          <a:srcRect/>
          <a:stretch>
            <a:fillRect/>
          </a:stretch>
        </p:blipFill>
        <p:spPr bwMode="auto">
          <a:xfrm>
            <a:off x="-457200" y="1752600"/>
            <a:ext cx="9753600" cy="9525"/>
          </a:xfrm>
          <a:prstGeom prst="rect">
            <a:avLst/>
          </a:prstGeom>
          <a:noFill/>
          <a:ln w="9525">
            <a:noFill/>
            <a:miter lim="800000"/>
            <a:headEnd/>
            <a:tailEnd/>
          </a:ln>
        </p:spPr>
      </p:pic>
      <p:sp>
        <p:nvSpPr>
          <p:cNvPr id="76803" name="Rectangle 3"/>
          <p:cNvSpPr>
            <a:spLocks noGrp="1" noChangeArrowheads="1"/>
          </p:cNvSpPr>
          <p:nvPr>
            <p:ph type="title"/>
          </p:nvPr>
        </p:nvSpPr>
        <p:spPr>
          <a:xfrm>
            <a:off x="381000" y="228600"/>
            <a:ext cx="8458200" cy="1371600"/>
          </a:xfrm>
        </p:spPr>
        <p:txBody>
          <a:bodyPr/>
          <a:lstStyle/>
          <a:p>
            <a:pPr>
              <a:defRPr/>
            </a:pPr>
            <a:r>
              <a:rPr lang="de-DE" sz="4800" b="1" smtClean="0">
                <a:solidFill>
                  <a:schemeClr val="bg1"/>
                </a:solidFill>
                <a:effectLst>
                  <a:outerShdw blurRad="38100" dist="38100" dir="2700000" algn="tl">
                    <a:srgbClr val="000000"/>
                  </a:outerShdw>
                </a:effectLst>
                <a:latin typeface="Comic Sans MS" pitchFamily="66" charset="0"/>
              </a:rPr>
              <a:t>Entwicklung der Informatik</a:t>
            </a:r>
            <a:endParaRPr lang="en-US" sz="4800" b="1" smtClean="0">
              <a:solidFill>
                <a:schemeClr val="bg1"/>
              </a:solidFill>
              <a:effectLst>
                <a:outerShdw blurRad="38100" dist="38100" dir="2700000" algn="tl">
                  <a:srgbClr val="000000"/>
                </a:outerShdw>
              </a:effectLst>
              <a:latin typeface="Comic Sans MS" pitchFamily="66" charset="0"/>
            </a:endParaRPr>
          </a:p>
        </p:txBody>
      </p:sp>
      <p:sp>
        <p:nvSpPr>
          <p:cNvPr id="76804" name="Rectangle 4"/>
          <p:cNvSpPr>
            <a:spLocks noChangeArrowheads="1"/>
          </p:cNvSpPr>
          <p:nvPr/>
        </p:nvSpPr>
        <p:spPr bwMode="auto">
          <a:xfrm>
            <a:off x="8229600" y="6400800"/>
            <a:ext cx="658813" cy="274638"/>
          </a:xfrm>
          <a:prstGeom prst="rect">
            <a:avLst/>
          </a:prstGeom>
          <a:noFill/>
          <a:ln w="9525">
            <a:noFill/>
            <a:miter lim="800000"/>
            <a:headEnd/>
            <a:tailEnd/>
          </a:ln>
          <a:effectLst/>
        </p:spPr>
        <p:txBody>
          <a:bodyPr wrap="none">
            <a:spAutoFit/>
          </a:bodyPr>
          <a:lstStyle/>
          <a:p>
            <a:pPr algn="l">
              <a:defRPr/>
            </a:pPr>
            <a:r>
              <a:rPr lang="en-US" sz="1200">
                <a:solidFill>
                  <a:schemeClr val="accent2"/>
                </a:solidFill>
                <a:effectDag name="">
                  <a:cont type="tree" name="">
                    <a:effect ref="fillLine"/>
                    <a:outerShdw dist="38100" dir="13500000" algn="br">
                      <a:srgbClr val="7F80FF"/>
                    </a:outerShdw>
                  </a:cont>
                  <a:cont type="tree" name="">
                    <a:effect ref="fillLine"/>
                    <a:outerShdw dist="38100" dir="2700000" algn="tl">
                      <a:srgbClr val="1E1E7A"/>
                    </a:outerShdw>
                  </a:cont>
                  <a:effect ref="fillLine"/>
                </a:effectDag>
                <a:latin typeface="Arial Rounded MT Bold" pitchFamily="34" charset="0"/>
              </a:rPr>
              <a:t>Quade</a:t>
            </a:r>
          </a:p>
        </p:txBody>
      </p:sp>
      <p:sp>
        <p:nvSpPr>
          <p:cNvPr id="76805" name="Text Box 5"/>
          <p:cNvSpPr txBox="1">
            <a:spLocks noChangeArrowheads="1"/>
          </p:cNvSpPr>
          <p:nvPr/>
        </p:nvSpPr>
        <p:spPr bwMode="auto">
          <a:xfrm>
            <a:off x="609600" y="2468563"/>
            <a:ext cx="7772400" cy="3506787"/>
          </a:xfrm>
          <a:prstGeom prst="rect">
            <a:avLst/>
          </a:prstGeom>
          <a:noFill/>
          <a:ln w="9525">
            <a:noFill/>
            <a:miter lim="800000"/>
            <a:headEnd/>
            <a:tailEnd/>
          </a:ln>
          <a:effectLst/>
        </p:spPr>
        <p:txBody>
          <a:bodyPr anchor="ctr">
            <a:spAutoFit/>
          </a:bodyPr>
          <a:lstStyle/>
          <a:p>
            <a:pPr algn="l">
              <a:spcBef>
                <a:spcPct val="50000"/>
              </a:spcBef>
              <a:defRPr/>
            </a:pPr>
            <a:r>
              <a:rPr lang="de-DE" sz="3200">
                <a:effectLst>
                  <a:outerShdw blurRad="38100" dist="38100" dir="2700000" algn="tl">
                    <a:srgbClr val="000000"/>
                  </a:outerShdw>
                </a:effectLst>
                <a:latin typeface="Arial" charset="0"/>
              </a:rPr>
              <a:t>1954			Fortran</a:t>
            </a:r>
          </a:p>
          <a:p>
            <a:pPr algn="l">
              <a:spcBef>
                <a:spcPct val="50000"/>
              </a:spcBef>
              <a:defRPr/>
            </a:pPr>
            <a:r>
              <a:rPr lang="de-DE" sz="3200">
                <a:effectLst>
                  <a:outerShdw blurRad="38100" dist="38100" dir="2700000" algn="tl">
                    <a:srgbClr val="000000"/>
                  </a:outerShdw>
                </a:effectLst>
                <a:latin typeface="Arial" charset="0"/>
              </a:rPr>
              <a:t>1958 		Transistorrechner</a:t>
            </a:r>
          </a:p>
          <a:p>
            <a:pPr algn="l">
              <a:spcBef>
                <a:spcPct val="50000"/>
              </a:spcBef>
              <a:defRPr/>
            </a:pPr>
            <a:r>
              <a:rPr lang="de-DE" sz="3200">
                <a:effectLst>
                  <a:outerShdw blurRad="38100" dist="38100" dir="2700000" algn="tl">
                    <a:srgbClr val="000000"/>
                  </a:outerShdw>
                </a:effectLst>
                <a:latin typeface="Arial" charset="0"/>
              </a:rPr>
              <a:t>1960			IC</a:t>
            </a:r>
          </a:p>
          <a:p>
            <a:pPr algn="l">
              <a:spcBef>
                <a:spcPct val="50000"/>
              </a:spcBef>
              <a:defRPr/>
            </a:pPr>
            <a:r>
              <a:rPr lang="de-DE" sz="3200">
                <a:effectLst>
                  <a:outerShdw blurRad="38100" dist="38100" dir="2700000" algn="tl">
                    <a:srgbClr val="000000"/>
                  </a:outerShdw>
                </a:effectLst>
                <a:latin typeface="Arial" charset="0"/>
              </a:rPr>
              <a:t>Ende 1970	PC</a:t>
            </a:r>
          </a:p>
          <a:p>
            <a:pPr algn="l">
              <a:spcBef>
                <a:spcPct val="50000"/>
              </a:spcBef>
              <a:defRPr/>
            </a:pPr>
            <a:r>
              <a:rPr lang="de-DE" sz="3200">
                <a:effectLst>
                  <a:outerShdw blurRad="38100" dist="38100" dir="2700000" algn="tl">
                    <a:srgbClr val="000000"/>
                  </a:outerShdw>
                </a:effectLst>
                <a:latin typeface="Arial" charset="0"/>
              </a:rPr>
              <a:t>Anfang 1980	IBM PC</a:t>
            </a:r>
          </a:p>
        </p:txBody>
      </p:sp>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WIN95B\DESKTOP\Chrome2.bmp"/>
          <p:cNvPicPr>
            <a:picLocks noChangeAspect="1" noChangeArrowheads="1"/>
          </p:cNvPicPr>
          <p:nvPr/>
        </p:nvPicPr>
        <p:blipFill>
          <a:blip r:embed="rId2"/>
          <a:srcRect/>
          <a:stretch>
            <a:fillRect/>
          </a:stretch>
        </p:blipFill>
        <p:spPr bwMode="auto">
          <a:xfrm>
            <a:off x="-457200" y="1752600"/>
            <a:ext cx="9753600" cy="9525"/>
          </a:xfrm>
          <a:prstGeom prst="rect">
            <a:avLst/>
          </a:prstGeom>
          <a:noFill/>
          <a:ln w="9525">
            <a:noFill/>
            <a:miter lim="800000"/>
            <a:headEnd/>
            <a:tailEnd/>
          </a:ln>
        </p:spPr>
      </p:pic>
      <p:sp>
        <p:nvSpPr>
          <p:cNvPr id="607235" name="Rectangle 3"/>
          <p:cNvSpPr>
            <a:spLocks noGrp="1" noChangeArrowheads="1"/>
          </p:cNvSpPr>
          <p:nvPr>
            <p:ph type="title"/>
          </p:nvPr>
        </p:nvSpPr>
        <p:spPr>
          <a:xfrm>
            <a:off x="381000" y="228600"/>
            <a:ext cx="8458200" cy="1371600"/>
          </a:xfrm>
        </p:spPr>
        <p:txBody>
          <a:bodyPr/>
          <a:lstStyle/>
          <a:p>
            <a:pPr>
              <a:defRPr/>
            </a:pPr>
            <a:r>
              <a:rPr lang="de-DE" sz="4800" b="1" dirty="0" smtClean="0">
                <a:solidFill>
                  <a:schemeClr val="bg1"/>
                </a:solidFill>
                <a:effectLst>
                  <a:outerShdw blurRad="38100" dist="38100" dir="2700000" algn="tl">
                    <a:srgbClr val="000000"/>
                  </a:outerShdw>
                </a:effectLst>
                <a:latin typeface="Comic Sans MS" pitchFamily="66" charset="0"/>
              </a:rPr>
              <a:t>Entwicklung der Med. Informatik</a:t>
            </a:r>
            <a:endParaRPr lang="en-US" sz="4800" b="1" dirty="0" smtClean="0">
              <a:solidFill>
                <a:schemeClr val="bg1"/>
              </a:solidFill>
              <a:effectLst>
                <a:outerShdw blurRad="38100" dist="38100" dir="2700000" algn="tl">
                  <a:srgbClr val="000000"/>
                </a:outerShdw>
              </a:effectLst>
              <a:latin typeface="Comic Sans MS" pitchFamily="66" charset="0"/>
            </a:endParaRPr>
          </a:p>
        </p:txBody>
      </p:sp>
      <p:sp>
        <p:nvSpPr>
          <p:cNvPr id="607236" name="Rectangle 4"/>
          <p:cNvSpPr>
            <a:spLocks noChangeArrowheads="1"/>
          </p:cNvSpPr>
          <p:nvPr/>
        </p:nvSpPr>
        <p:spPr bwMode="auto">
          <a:xfrm>
            <a:off x="8229600" y="6400800"/>
            <a:ext cx="673100" cy="274638"/>
          </a:xfrm>
          <a:prstGeom prst="rect">
            <a:avLst/>
          </a:prstGeom>
          <a:noFill/>
          <a:ln w="9525">
            <a:noFill/>
            <a:miter lim="800000"/>
            <a:headEnd/>
            <a:tailEnd/>
          </a:ln>
          <a:effectLst/>
        </p:spPr>
        <p:txBody>
          <a:bodyPr wrap="none">
            <a:spAutoFit/>
          </a:bodyPr>
          <a:lstStyle/>
          <a:p>
            <a:pPr algn="l">
              <a:defRPr/>
            </a:pPr>
            <a:r>
              <a:rPr lang="en-US" sz="1200">
                <a:solidFill>
                  <a:schemeClr val="accent2"/>
                </a:solidFill>
                <a:effectDag name="">
                  <a:cont type="tree" name="">
                    <a:effect ref="fillLine"/>
                    <a:outerShdw dist="38100" dir="13500000" algn="br">
                      <a:srgbClr val="7F80FF"/>
                    </a:outerShdw>
                  </a:cont>
                  <a:cont type="tree" name="">
                    <a:effect ref="fillLine"/>
                    <a:outerShdw dist="38100" dir="2700000" algn="tl">
                      <a:srgbClr val="1E1E7A"/>
                    </a:outerShdw>
                  </a:cont>
                  <a:effect ref="fillLine"/>
                </a:effectDag>
                <a:latin typeface="Arial Rounded MT Bold" pitchFamily="34" charset="0"/>
              </a:rPr>
              <a:t>Quade</a:t>
            </a:r>
          </a:p>
        </p:txBody>
      </p:sp>
      <p:sp>
        <p:nvSpPr>
          <p:cNvPr id="607237" name="Text Box 5"/>
          <p:cNvSpPr txBox="1">
            <a:spLocks noChangeArrowheads="1"/>
          </p:cNvSpPr>
          <p:nvPr/>
        </p:nvSpPr>
        <p:spPr bwMode="auto">
          <a:xfrm>
            <a:off x="609600" y="1822450"/>
            <a:ext cx="7772400" cy="4794250"/>
          </a:xfrm>
          <a:prstGeom prst="rect">
            <a:avLst/>
          </a:prstGeom>
          <a:noFill/>
          <a:ln w="9525">
            <a:noFill/>
            <a:miter lim="800000"/>
            <a:headEnd/>
            <a:tailEnd/>
          </a:ln>
          <a:effectLst/>
        </p:spPr>
        <p:txBody>
          <a:bodyPr anchor="ctr">
            <a:spAutoFit/>
          </a:bodyPr>
          <a:lstStyle/>
          <a:p>
            <a:pPr algn="l">
              <a:spcBef>
                <a:spcPct val="50000"/>
              </a:spcBef>
              <a:defRPr/>
            </a:pPr>
            <a:r>
              <a:rPr lang="de-DE" sz="2800">
                <a:effectLst>
                  <a:outerShdw blurRad="38100" dist="38100" dir="2700000" algn="tl">
                    <a:srgbClr val="000000"/>
                  </a:outerShdw>
                </a:effectLst>
                <a:latin typeface="Arial-BoldMT" charset="0"/>
                <a:cs typeface="Times New Roman" pitchFamily="18" charset="0"/>
              </a:rPr>
              <a:t>Krankheitsregister</a:t>
            </a:r>
            <a:endParaRPr lang="de-DE" sz="2800">
              <a:effectLst>
                <a:outerShdw blurRad="38100" dist="38100" dir="2700000" algn="tl">
                  <a:srgbClr val="000000"/>
                </a:outerShdw>
              </a:effectLst>
              <a:latin typeface="Arial" pitchFamily="34" charset="0"/>
              <a:cs typeface="Times New Roman" pitchFamily="18" charset="0"/>
            </a:endParaRPr>
          </a:p>
          <a:p>
            <a:pPr algn="l">
              <a:spcBef>
                <a:spcPct val="50000"/>
              </a:spcBef>
              <a:defRPr/>
            </a:pPr>
            <a:r>
              <a:rPr lang="de-DE" sz="2800">
                <a:effectLst>
                  <a:outerShdw blurRad="38100" dist="38100" dir="2700000" algn="tl">
                    <a:srgbClr val="000000"/>
                  </a:outerShdw>
                </a:effectLst>
                <a:latin typeface="Arial-BoldMT" charset="0"/>
                <a:cs typeface="Times New Roman" pitchFamily="18" charset="0"/>
              </a:rPr>
              <a:t>Sieveking, Hamburg 1926 Krebsregister</a:t>
            </a:r>
            <a:endParaRPr lang="de-DE" sz="2800">
              <a:effectLst>
                <a:outerShdw blurRad="38100" dist="38100" dir="2700000" algn="tl">
                  <a:srgbClr val="000000"/>
                </a:outerShdw>
              </a:effectLst>
              <a:latin typeface="Arial" pitchFamily="34" charset="0"/>
              <a:cs typeface="Times New Roman" pitchFamily="18" charset="0"/>
            </a:endParaRPr>
          </a:p>
          <a:p>
            <a:pPr algn="l">
              <a:spcBef>
                <a:spcPct val="50000"/>
              </a:spcBef>
              <a:defRPr/>
            </a:pPr>
            <a:r>
              <a:rPr lang="en-GB" sz="2800">
                <a:effectLst>
                  <a:outerShdw blurRad="38100" dist="38100" dir="2700000" algn="tl">
                    <a:srgbClr val="000000"/>
                  </a:outerShdw>
                </a:effectLst>
                <a:latin typeface="Arial-BoldMT" charset="0"/>
                <a:cs typeface="Times New Roman" pitchFamily="18" charset="0"/>
              </a:rPr>
              <a:t>Macdonald, Connecticut, USA 1928 Krebsregister</a:t>
            </a:r>
            <a:endParaRPr lang="de-DE" sz="2800">
              <a:effectLst>
                <a:outerShdw blurRad="38100" dist="38100" dir="2700000" algn="tl">
                  <a:srgbClr val="000000"/>
                </a:outerShdw>
              </a:effectLst>
              <a:latin typeface="Arial" pitchFamily="34" charset="0"/>
              <a:cs typeface="Times New Roman" pitchFamily="18" charset="0"/>
            </a:endParaRPr>
          </a:p>
          <a:p>
            <a:pPr algn="l">
              <a:spcBef>
                <a:spcPct val="50000"/>
              </a:spcBef>
              <a:defRPr/>
            </a:pPr>
            <a:r>
              <a:rPr lang="de-DE" sz="2800">
                <a:effectLst>
                  <a:outerShdw blurRad="38100" dist="38100" dir="2700000" algn="tl">
                    <a:srgbClr val="000000"/>
                  </a:outerShdw>
                </a:effectLst>
                <a:latin typeface="Arial-BoldMT" charset="0"/>
                <a:cs typeface="Times New Roman" pitchFamily="18" charset="0"/>
              </a:rPr>
              <a:t>Clemmesen, Dänemark 1942 Krebsregister</a:t>
            </a:r>
            <a:endParaRPr lang="de-DE" sz="2800">
              <a:effectLst>
                <a:outerShdw blurRad="38100" dist="38100" dir="2700000" algn="tl">
                  <a:srgbClr val="000000"/>
                </a:outerShdw>
              </a:effectLst>
              <a:latin typeface="Arial" pitchFamily="34" charset="0"/>
              <a:cs typeface="Times New Roman" pitchFamily="18" charset="0"/>
            </a:endParaRPr>
          </a:p>
          <a:p>
            <a:pPr algn="l">
              <a:spcBef>
                <a:spcPct val="50000"/>
              </a:spcBef>
              <a:defRPr/>
            </a:pPr>
            <a:r>
              <a:rPr lang="de-DE" sz="2800">
                <a:effectLst>
                  <a:outerShdw blurRad="38100" dist="38100" dir="2700000" algn="tl">
                    <a:srgbClr val="000000"/>
                  </a:outerShdw>
                </a:effectLst>
                <a:latin typeface="Arial-BoldMT" charset="0"/>
                <a:cs typeface="Times New Roman" pitchFamily="18" charset="0"/>
              </a:rPr>
              <a:t>England 1945 Krebsregister</a:t>
            </a:r>
            <a:endParaRPr lang="de-DE" sz="2800">
              <a:effectLst>
                <a:outerShdw blurRad="38100" dist="38100" dir="2700000" algn="tl">
                  <a:srgbClr val="000000"/>
                </a:outerShdw>
              </a:effectLst>
              <a:latin typeface="Arial" pitchFamily="34" charset="0"/>
              <a:cs typeface="Times New Roman" pitchFamily="18" charset="0"/>
            </a:endParaRPr>
          </a:p>
          <a:p>
            <a:pPr algn="l">
              <a:spcBef>
                <a:spcPct val="50000"/>
              </a:spcBef>
              <a:defRPr/>
            </a:pPr>
            <a:r>
              <a:rPr lang="de-DE" sz="2800">
                <a:effectLst>
                  <a:outerShdw blurRad="38100" dist="38100" dir="2700000" algn="tl">
                    <a:srgbClr val="000000"/>
                  </a:outerShdw>
                </a:effectLst>
                <a:latin typeface="Arial-BoldMT" charset="0"/>
                <a:cs typeface="Times New Roman" pitchFamily="18" charset="0"/>
              </a:rPr>
              <a:t>Wagner und Proppe, Kiel 1951 Lupusregister</a:t>
            </a:r>
            <a:endParaRPr lang="de-DE" sz="2800">
              <a:effectLst>
                <a:outerShdw blurRad="38100" dist="38100" dir="2700000" algn="tl">
                  <a:srgbClr val="000000"/>
                </a:outerShdw>
              </a:effectLst>
              <a:latin typeface="Arial" pitchFamily="34" charset="0"/>
              <a:cs typeface="Times New Roman" pitchFamily="18" charset="0"/>
            </a:endParaRPr>
          </a:p>
          <a:p>
            <a:pPr algn="l">
              <a:spcBef>
                <a:spcPct val="50000"/>
              </a:spcBef>
              <a:defRPr/>
            </a:pPr>
            <a:r>
              <a:rPr lang="de-DE" sz="2800">
                <a:effectLst>
                  <a:outerShdw blurRad="38100" dist="38100" dir="2700000" algn="tl">
                    <a:srgbClr val="000000"/>
                  </a:outerShdw>
                </a:effectLst>
                <a:latin typeface="Arial-BoldMT" charset="0"/>
                <a:cs typeface="Times New Roman" pitchFamily="18" charset="0"/>
              </a:rPr>
              <a:t>DDR (Meldepflicht) 1952 Krebsregister</a:t>
            </a:r>
            <a:r>
              <a:rPr lang="de-DE" sz="2800">
                <a:effectLst>
                  <a:outerShdw blurRad="38100" dist="38100" dir="2700000" algn="tl">
                    <a:srgbClr val="000000"/>
                  </a:outerShdw>
                </a:effectLst>
                <a:latin typeface="Arial" pitchFamily="34" charset="0"/>
              </a:rPr>
              <a:t>	</a:t>
            </a:r>
          </a:p>
        </p:txBody>
      </p:sp>
    </p:spTree>
  </p:cSld>
  <p:clrMapOvr>
    <a:masterClrMapping/>
  </p:clrMapOvr>
  <p:transition>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WIN95B\DESKTOP\Chrome2.bmp"/>
          <p:cNvPicPr>
            <a:picLocks noChangeAspect="1" noChangeArrowheads="1"/>
          </p:cNvPicPr>
          <p:nvPr/>
        </p:nvPicPr>
        <p:blipFill>
          <a:blip r:embed="rId2"/>
          <a:srcRect/>
          <a:stretch>
            <a:fillRect/>
          </a:stretch>
        </p:blipFill>
        <p:spPr bwMode="auto">
          <a:xfrm>
            <a:off x="-457200" y="1752600"/>
            <a:ext cx="9753600" cy="9525"/>
          </a:xfrm>
          <a:prstGeom prst="rect">
            <a:avLst/>
          </a:prstGeom>
          <a:noFill/>
          <a:ln w="9525">
            <a:noFill/>
            <a:miter lim="800000"/>
            <a:headEnd/>
            <a:tailEnd/>
          </a:ln>
        </p:spPr>
      </p:pic>
      <p:sp>
        <p:nvSpPr>
          <p:cNvPr id="608259" name="Rectangle 3"/>
          <p:cNvSpPr>
            <a:spLocks noGrp="1" noChangeArrowheads="1"/>
          </p:cNvSpPr>
          <p:nvPr>
            <p:ph type="title"/>
          </p:nvPr>
        </p:nvSpPr>
        <p:spPr>
          <a:xfrm>
            <a:off x="381000" y="228600"/>
            <a:ext cx="8458200" cy="1371600"/>
          </a:xfrm>
        </p:spPr>
        <p:txBody>
          <a:bodyPr/>
          <a:lstStyle/>
          <a:p>
            <a:pPr>
              <a:defRPr/>
            </a:pPr>
            <a:r>
              <a:rPr lang="de-DE" sz="4800" b="1" dirty="0" smtClean="0">
                <a:solidFill>
                  <a:schemeClr val="bg1"/>
                </a:solidFill>
                <a:effectLst>
                  <a:outerShdw blurRad="38100" dist="38100" dir="2700000" algn="tl">
                    <a:srgbClr val="000000"/>
                  </a:outerShdw>
                </a:effectLst>
                <a:latin typeface="Comic Sans MS" pitchFamily="66" charset="0"/>
              </a:rPr>
              <a:t>Entwicklung der Med. Informatik</a:t>
            </a:r>
            <a:endParaRPr lang="en-US" sz="4800" b="1" dirty="0" smtClean="0">
              <a:solidFill>
                <a:schemeClr val="bg1"/>
              </a:solidFill>
              <a:effectLst>
                <a:outerShdw blurRad="38100" dist="38100" dir="2700000" algn="tl">
                  <a:srgbClr val="000000"/>
                </a:outerShdw>
              </a:effectLst>
              <a:latin typeface="Comic Sans MS" pitchFamily="66" charset="0"/>
            </a:endParaRPr>
          </a:p>
        </p:txBody>
      </p:sp>
      <p:sp>
        <p:nvSpPr>
          <p:cNvPr id="608260" name="Rectangle 4"/>
          <p:cNvSpPr>
            <a:spLocks noChangeArrowheads="1"/>
          </p:cNvSpPr>
          <p:nvPr/>
        </p:nvSpPr>
        <p:spPr bwMode="auto">
          <a:xfrm>
            <a:off x="8229600" y="6400800"/>
            <a:ext cx="673100" cy="274638"/>
          </a:xfrm>
          <a:prstGeom prst="rect">
            <a:avLst/>
          </a:prstGeom>
          <a:noFill/>
          <a:ln w="9525">
            <a:noFill/>
            <a:miter lim="800000"/>
            <a:headEnd/>
            <a:tailEnd/>
          </a:ln>
          <a:effectLst/>
        </p:spPr>
        <p:txBody>
          <a:bodyPr wrap="none">
            <a:spAutoFit/>
          </a:bodyPr>
          <a:lstStyle/>
          <a:p>
            <a:pPr algn="l">
              <a:defRPr/>
            </a:pPr>
            <a:r>
              <a:rPr lang="en-US" sz="1200">
                <a:solidFill>
                  <a:schemeClr val="accent2"/>
                </a:solidFill>
                <a:effectDag name="">
                  <a:cont type="tree" name="">
                    <a:effect ref="fillLine"/>
                    <a:outerShdw dist="38100" dir="13500000" algn="br">
                      <a:srgbClr val="7F80FF"/>
                    </a:outerShdw>
                  </a:cont>
                  <a:cont type="tree" name="">
                    <a:effect ref="fillLine"/>
                    <a:outerShdw dist="38100" dir="2700000" algn="tl">
                      <a:srgbClr val="1E1E7A"/>
                    </a:outerShdw>
                  </a:cont>
                  <a:effect ref="fillLine"/>
                </a:effectDag>
                <a:latin typeface="Arial Rounded MT Bold" pitchFamily="34" charset="0"/>
              </a:rPr>
              <a:t>Quade</a:t>
            </a:r>
          </a:p>
        </p:txBody>
      </p:sp>
      <p:sp>
        <p:nvSpPr>
          <p:cNvPr id="608261" name="Text Box 5"/>
          <p:cNvSpPr txBox="1">
            <a:spLocks noChangeArrowheads="1"/>
          </p:cNvSpPr>
          <p:nvPr/>
        </p:nvSpPr>
        <p:spPr bwMode="auto">
          <a:xfrm>
            <a:off x="152400" y="2286000"/>
            <a:ext cx="8991600" cy="3754438"/>
          </a:xfrm>
          <a:prstGeom prst="rect">
            <a:avLst/>
          </a:prstGeom>
          <a:noFill/>
          <a:ln w="9525">
            <a:noFill/>
            <a:miter lim="800000"/>
            <a:headEnd/>
            <a:tailEnd/>
          </a:ln>
          <a:effectLst/>
        </p:spPr>
        <p:txBody>
          <a:bodyPr anchor="ctr">
            <a:spAutoFit/>
          </a:bodyPr>
          <a:lstStyle/>
          <a:p>
            <a:pPr algn="l">
              <a:spcBef>
                <a:spcPct val="50000"/>
              </a:spcBef>
              <a:defRPr/>
            </a:pPr>
            <a:r>
              <a:rPr lang="de-DE" sz="2800" dirty="0" err="1">
                <a:effectLst>
                  <a:outerShdw blurRad="38100" dist="38100" dir="2700000" algn="tl">
                    <a:srgbClr val="000000"/>
                  </a:outerShdw>
                </a:effectLst>
                <a:latin typeface="Arial-BoldMT" charset="0"/>
                <a:cs typeface="Times New Roman" pitchFamily="18" charset="0"/>
              </a:rPr>
              <a:t>Pirtkien</a:t>
            </a:r>
            <a:r>
              <a:rPr lang="de-DE" sz="2800" dirty="0">
                <a:effectLst>
                  <a:outerShdw blurRad="38100" dist="38100" dir="2700000" algn="tl">
                    <a:srgbClr val="000000"/>
                  </a:outerShdw>
                </a:effectLst>
                <a:latin typeface="Arial-BoldMT" charset="0"/>
                <a:cs typeface="Times New Roman" pitchFamily="18" charset="0"/>
              </a:rPr>
              <a:t> (Kiel) und Giere (Wiesbaden) 1961 Vergiftungsregister</a:t>
            </a:r>
            <a:endParaRPr lang="de-DE" sz="2800" dirty="0">
              <a:effectLst>
                <a:outerShdw blurRad="38100" dist="38100" dir="2700000" algn="tl">
                  <a:srgbClr val="000000"/>
                </a:outerShdw>
              </a:effectLst>
              <a:latin typeface="Arial" pitchFamily="34" charset="0"/>
              <a:cs typeface="Times New Roman" pitchFamily="18" charset="0"/>
            </a:endParaRPr>
          </a:p>
          <a:p>
            <a:pPr algn="l">
              <a:spcBef>
                <a:spcPct val="50000"/>
              </a:spcBef>
              <a:defRPr/>
            </a:pPr>
            <a:r>
              <a:rPr lang="de-DE" sz="2800" dirty="0">
                <a:effectLst>
                  <a:outerShdw blurRad="38100" dist="38100" dir="2700000" algn="tl">
                    <a:srgbClr val="000000"/>
                  </a:outerShdw>
                </a:effectLst>
                <a:latin typeface="Arial-BoldMT" charset="0"/>
                <a:cs typeface="Times New Roman" pitchFamily="18" charset="0"/>
              </a:rPr>
              <a:t>Jahn, Berlin 1964 Artikel ` Krebsregister `</a:t>
            </a:r>
            <a:endParaRPr lang="de-DE" sz="2800" dirty="0">
              <a:effectLst>
                <a:outerShdw blurRad="38100" dist="38100" dir="2700000" algn="tl">
                  <a:srgbClr val="000000"/>
                </a:outerShdw>
              </a:effectLst>
              <a:latin typeface="Arial" pitchFamily="34" charset="0"/>
              <a:cs typeface="Times New Roman" pitchFamily="18" charset="0"/>
            </a:endParaRPr>
          </a:p>
          <a:p>
            <a:pPr algn="l">
              <a:spcBef>
                <a:spcPct val="50000"/>
              </a:spcBef>
              <a:defRPr/>
            </a:pPr>
            <a:r>
              <a:rPr lang="de-DE" sz="2800" dirty="0">
                <a:effectLst>
                  <a:outerShdw blurRad="38100" dist="38100" dir="2700000" algn="tl">
                    <a:srgbClr val="000000"/>
                  </a:outerShdw>
                </a:effectLst>
                <a:latin typeface="Arial-BoldMT" charset="0"/>
                <a:cs typeface="Times New Roman" pitchFamily="18" charset="0"/>
              </a:rPr>
              <a:t>Kiel, </a:t>
            </a:r>
            <a:r>
              <a:rPr lang="de-DE" sz="2800" dirty="0" err="1">
                <a:effectLst>
                  <a:outerShdw blurRad="38100" dist="38100" dir="2700000" algn="tl">
                    <a:srgbClr val="000000"/>
                  </a:outerShdw>
                </a:effectLst>
                <a:latin typeface="Arial-BoldMT" charset="0"/>
                <a:cs typeface="Times New Roman" pitchFamily="18" charset="0"/>
              </a:rPr>
              <a:t>Dtsch.Ges</a:t>
            </a:r>
            <a:r>
              <a:rPr lang="de-DE" sz="2800" dirty="0">
                <a:effectLst>
                  <a:outerShdw blurRad="38100" dist="38100" dir="2700000" algn="tl">
                    <a:srgbClr val="000000"/>
                  </a:outerShdw>
                </a:effectLst>
                <a:latin typeface="Arial-BoldMT" charset="0"/>
                <a:cs typeface="Times New Roman" pitchFamily="18" charset="0"/>
              </a:rPr>
              <a:t>. für Pathologie 1965 </a:t>
            </a:r>
            <a:r>
              <a:rPr lang="de-DE" sz="2800" dirty="0" err="1">
                <a:effectLst>
                  <a:outerShdw blurRad="38100" dist="38100" dir="2700000" algn="tl">
                    <a:srgbClr val="000000"/>
                  </a:outerShdw>
                </a:effectLst>
                <a:latin typeface="Arial-BoldMT" charset="0"/>
                <a:cs typeface="Times New Roman" pitchFamily="18" charset="0"/>
              </a:rPr>
              <a:t>Lymphomregister</a:t>
            </a:r>
            <a:endParaRPr lang="de-DE" sz="2800" dirty="0">
              <a:effectLst>
                <a:outerShdw blurRad="38100" dist="38100" dir="2700000" algn="tl">
                  <a:srgbClr val="000000"/>
                </a:outerShdw>
              </a:effectLst>
              <a:latin typeface="Arial" pitchFamily="34" charset="0"/>
              <a:cs typeface="Times New Roman" pitchFamily="18" charset="0"/>
            </a:endParaRPr>
          </a:p>
          <a:p>
            <a:pPr algn="l">
              <a:spcBef>
                <a:spcPct val="50000"/>
              </a:spcBef>
              <a:defRPr/>
            </a:pPr>
            <a:r>
              <a:rPr lang="fr-FR" sz="2800" dirty="0" err="1">
                <a:effectLst>
                  <a:outerShdw blurRad="38100" dist="38100" dir="2700000" algn="tl">
                    <a:srgbClr val="000000"/>
                  </a:outerShdw>
                </a:effectLst>
                <a:latin typeface="Arial-BoldMT" charset="0"/>
                <a:cs typeface="Times New Roman" pitchFamily="18" charset="0"/>
              </a:rPr>
              <a:t>Dhom</a:t>
            </a:r>
            <a:r>
              <a:rPr lang="fr-FR" sz="2800" dirty="0">
                <a:effectLst>
                  <a:outerShdw blurRad="38100" dist="38100" dir="2700000" algn="tl">
                    <a:srgbClr val="000000"/>
                  </a:outerShdw>
                </a:effectLst>
                <a:latin typeface="Arial-BoldMT" charset="0"/>
                <a:cs typeface="Times New Roman" pitchFamily="18" charset="0"/>
              </a:rPr>
              <a:t> et al., </a:t>
            </a:r>
            <a:r>
              <a:rPr lang="fr-FR" sz="2800" dirty="0" err="1">
                <a:effectLst>
                  <a:outerShdw blurRad="38100" dist="38100" dir="2700000" algn="tl">
                    <a:srgbClr val="000000"/>
                  </a:outerShdw>
                </a:effectLst>
                <a:latin typeface="Arial-BoldMT" charset="0"/>
                <a:cs typeface="Times New Roman" pitchFamily="18" charset="0"/>
              </a:rPr>
              <a:t>Saarland</a:t>
            </a:r>
            <a:r>
              <a:rPr lang="fr-FR" sz="2800" dirty="0">
                <a:effectLst>
                  <a:outerShdw blurRad="38100" dist="38100" dir="2700000" algn="tl">
                    <a:srgbClr val="000000"/>
                  </a:outerShdw>
                </a:effectLst>
                <a:latin typeface="Arial-BoldMT" charset="0"/>
                <a:cs typeface="Times New Roman" pitchFamily="18" charset="0"/>
              </a:rPr>
              <a:t> (1. </a:t>
            </a:r>
            <a:r>
              <a:rPr lang="de-DE" sz="2800" dirty="0">
                <a:effectLst>
                  <a:outerShdw blurRad="38100" dist="38100" dir="2700000" algn="tl">
                    <a:srgbClr val="000000"/>
                  </a:outerShdw>
                </a:effectLst>
                <a:latin typeface="Arial-BoldMT" charset="0"/>
                <a:cs typeface="Times New Roman" pitchFamily="18" charset="0"/>
              </a:rPr>
              <a:t>Gesetz) 1967 Krebsregister</a:t>
            </a:r>
            <a:endParaRPr lang="de-DE" sz="2800" dirty="0">
              <a:effectLst>
                <a:outerShdw blurRad="38100" dist="38100" dir="2700000" algn="tl">
                  <a:srgbClr val="000000"/>
                </a:outerShdw>
              </a:effectLst>
              <a:latin typeface="Arial" pitchFamily="34" charset="0"/>
              <a:cs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WIN95B\DESKTOP\Chrome2.bmp"/>
          <p:cNvPicPr>
            <a:picLocks noChangeAspect="1" noChangeArrowheads="1"/>
          </p:cNvPicPr>
          <p:nvPr/>
        </p:nvPicPr>
        <p:blipFill>
          <a:blip r:embed="rId2"/>
          <a:srcRect/>
          <a:stretch>
            <a:fillRect/>
          </a:stretch>
        </p:blipFill>
        <p:spPr bwMode="auto">
          <a:xfrm>
            <a:off x="-457200" y="1752600"/>
            <a:ext cx="9753600" cy="9525"/>
          </a:xfrm>
          <a:prstGeom prst="rect">
            <a:avLst/>
          </a:prstGeom>
          <a:noFill/>
          <a:ln w="9525">
            <a:noFill/>
            <a:miter lim="800000"/>
            <a:headEnd/>
            <a:tailEnd/>
          </a:ln>
        </p:spPr>
      </p:pic>
      <p:sp>
        <p:nvSpPr>
          <p:cNvPr id="608259" name="Rectangle 3"/>
          <p:cNvSpPr>
            <a:spLocks noGrp="1" noChangeArrowheads="1"/>
          </p:cNvSpPr>
          <p:nvPr>
            <p:ph type="title"/>
          </p:nvPr>
        </p:nvSpPr>
        <p:spPr>
          <a:xfrm>
            <a:off x="381000" y="228600"/>
            <a:ext cx="8458200" cy="1371600"/>
          </a:xfrm>
        </p:spPr>
        <p:txBody>
          <a:bodyPr/>
          <a:lstStyle/>
          <a:p>
            <a:pPr>
              <a:defRPr/>
            </a:pPr>
            <a:r>
              <a:rPr lang="de-DE" sz="4800" b="1" dirty="0" smtClean="0">
                <a:solidFill>
                  <a:schemeClr val="bg1"/>
                </a:solidFill>
                <a:effectLst>
                  <a:outerShdw blurRad="38100" dist="38100" dir="2700000" algn="tl">
                    <a:srgbClr val="000000"/>
                  </a:outerShdw>
                </a:effectLst>
                <a:latin typeface="Comic Sans MS" pitchFamily="66" charset="0"/>
              </a:rPr>
              <a:t>Entwicklung der Med. Informatik</a:t>
            </a:r>
            <a:endParaRPr lang="en-US" sz="4800" b="1" dirty="0" smtClean="0">
              <a:solidFill>
                <a:schemeClr val="bg1"/>
              </a:solidFill>
              <a:effectLst>
                <a:outerShdw blurRad="38100" dist="38100" dir="2700000" algn="tl">
                  <a:srgbClr val="000000"/>
                </a:outerShdw>
              </a:effectLst>
              <a:latin typeface="Comic Sans MS" pitchFamily="66" charset="0"/>
            </a:endParaRPr>
          </a:p>
        </p:txBody>
      </p:sp>
      <p:sp>
        <p:nvSpPr>
          <p:cNvPr id="608260" name="Rectangle 4"/>
          <p:cNvSpPr>
            <a:spLocks noChangeArrowheads="1"/>
          </p:cNvSpPr>
          <p:nvPr/>
        </p:nvSpPr>
        <p:spPr bwMode="auto">
          <a:xfrm>
            <a:off x="8229600" y="6400800"/>
            <a:ext cx="673100" cy="274638"/>
          </a:xfrm>
          <a:prstGeom prst="rect">
            <a:avLst/>
          </a:prstGeom>
          <a:noFill/>
          <a:ln w="9525">
            <a:noFill/>
            <a:miter lim="800000"/>
            <a:headEnd/>
            <a:tailEnd/>
          </a:ln>
          <a:effectLst/>
        </p:spPr>
        <p:txBody>
          <a:bodyPr wrap="none">
            <a:spAutoFit/>
          </a:bodyPr>
          <a:lstStyle/>
          <a:p>
            <a:pPr algn="l">
              <a:defRPr/>
            </a:pPr>
            <a:r>
              <a:rPr lang="en-US" sz="1200">
                <a:solidFill>
                  <a:schemeClr val="accent2"/>
                </a:solidFill>
                <a:effectDag name="">
                  <a:cont type="tree" name="">
                    <a:effect ref="fillLine"/>
                    <a:outerShdw dist="38100" dir="13500000" algn="br">
                      <a:srgbClr val="7F80FF"/>
                    </a:outerShdw>
                  </a:cont>
                  <a:cont type="tree" name="">
                    <a:effect ref="fillLine"/>
                    <a:outerShdw dist="38100" dir="2700000" algn="tl">
                      <a:srgbClr val="1E1E7A"/>
                    </a:outerShdw>
                  </a:cont>
                  <a:effect ref="fillLine"/>
                </a:effectDag>
                <a:latin typeface="Arial Rounded MT Bold" pitchFamily="34" charset="0"/>
              </a:rPr>
              <a:t>Quade</a:t>
            </a:r>
          </a:p>
        </p:txBody>
      </p:sp>
      <p:sp>
        <p:nvSpPr>
          <p:cNvPr id="608261" name="Text Box 5"/>
          <p:cNvSpPr txBox="1">
            <a:spLocks noChangeArrowheads="1"/>
          </p:cNvSpPr>
          <p:nvPr/>
        </p:nvSpPr>
        <p:spPr bwMode="auto">
          <a:xfrm>
            <a:off x="152400" y="2857500"/>
            <a:ext cx="8991600" cy="2246313"/>
          </a:xfrm>
          <a:prstGeom prst="rect">
            <a:avLst/>
          </a:prstGeom>
          <a:noFill/>
          <a:ln w="9525">
            <a:noFill/>
            <a:miter lim="800000"/>
            <a:headEnd/>
            <a:tailEnd/>
          </a:ln>
          <a:effectLst/>
        </p:spPr>
        <p:txBody>
          <a:bodyPr anchor="ctr">
            <a:spAutoFit/>
          </a:bodyPr>
          <a:lstStyle/>
          <a:p>
            <a:pPr algn="l">
              <a:spcBef>
                <a:spcPct val="50000"/>
              </a:spcBef>
              <a:defRPr/>
            </a:pPr>
            <a:r>
              <a:rPr lang="de-DE" sz="2800" dirty="0" err="1">
                <a:effectLst>
                  <a:outerShdw blurRad="38100" dist="38100" dir="2700000" algn="tl">
                    <a:srgbClr val="000000"/>
                  </a:outerShdw>
                </a:effectLst>
                <a:latin typeface="Arial-BoldMT" charset="0"/>
                <a:cs typeface="Times New Roman" pitchFamily="18" charset="0"/>
              </a:rPr>
              <a:t>Dhom</a:t>
            </a:r>
            <a:r>
              <a:rPr lang="de-DE" sz="2800" dirty="0">
                <a:effectLst>
                  <a:outerShdw blurRad="38100" dist="38100" dir="2700000" algn="tl">
                    <a:srgbClr val="000000"/>
                  </a:outerShdw>
                </a:effectLst>
                <a:latin typeface="Arial-BoldMT" charset="0"/>
                <a:cs typeface="Times New Roman" pitchFamily="18" charset="0"/>
              </a:rPr>
              <a:t>, Hamburg/Saar 1970 Prostataregister</a:t>
            </a:r>
            <a:endParaRPr lang="de-DE" sz="2800" dirty="0">
              <a:effectLst>
                <a:outerShdw blurRad="38100" dist="38100" dir="2700000" algn="tl">
                  <a:srgbClr val="000000"/>
                </a:outerShdw>
              </a:effectLst>
              <a:latin typeface="Arial" pitchFamily="34" charset="0"/>
              <a:cs typeface="Times New Roman" pitchFamily="18" charset="0"/>
            </a:endParaRPr>
          </a:p>
          <a:p>
            <a:pPr algn="l">
              <a:spcBef>
                <a:spcPct val="50000"/>
              </a:spcBef>
              <a:defRPr/>
            </a:pPr>
            <a:r>
              <a:rPr lang="de-DE" sz="2800" dirty="0">
                <a:effectLst>
                  <a:outerShdw blurRad="38100" dist="38100" dir="2700000" algn="tl">
                    <a:srgbClr val="000000"/>
                  </a:outerShdw>
                </a:effectLst>
                <a:latin typeface="Arial-BoldMT" charset="0"/>
                <a:cs typeface="Times New Roman" pitchFamily="18" charset="0"/>
              </a:rPr>
              <a:t>Wagner et al., Heidelberg 1973 Knochentumorregister</a:t>
            </a:r>
            <a:endParaRPr lang="de-DE" sz="2800" dirty="0">
              <a:effectLst>
                <a:outerShdw blurRad="38100" dist="38100" dir="2700000" algn="tl">
                  <a:srgbClr val="000000"/>
                </a:outerShdw>
              </a:effectLst>
              <a:latin typeface="Arial" pitchFamily="34" charset="0"/>
              <a:cs typeface="Times New Roman" pitchFamily="18" charset="0"/>
            </a:endParaRPr>
          </a:p>
          <a:p>
            <a:pPr algn="l">
              <a:spcBef>
                <a:spcPct val="50000"/>
              </a:spcBef>
              <a:defRPr/>
            </a:pPr>
            <a:r>
              <a:rPr lang="de-DE" sz="2800" dirty="0">
                <a:effectLst>
                  <a:outerShdw blurRad="38100" dist="38100" dir="2700000" algn="tl">
                    <a:srgbClr val="000000"/>
                  </a:outerShdw>
                </a:effectLst>
                <a:latin typeface="Arial-BoldMT" charset="0"/>
                <a:cs typeface="Times New Roman" pitchFamily="18" charset="0"/>
              </a:rPr>
              <a:t>Michaelis, Mainz 1980 Kinderkrebsregister</a:t>
            </a:r>
            <a:endParaRPr lang="de-DE" sz="2800" dirty="0">
              <a:effectLst>
                <a:outerShdw blurRad="38100" dist="38100" dir="2700000" algn="tl">
                  <a:srgbClr val="000000"/>
                </a:outerShdw>
              </a:effectLst>
              <a:latin typeface="Arial" pitchFamily="34" charset="0"/>
              <a:cs typeface="Times New Roman" pitchFamily="18" charset="0"/>
            </a:endParaRPr>
          </a:p>
        </p:txBody>
      </p:sp>
    </p:spTree>
  </p:cSld>
  <p:clrMapOvr>
    <a:masterClrMapping/>
  </p:clrMapOvr>
  <p:transition>
    <p:checker/>
  </p:transition>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4800" b="1" i="0" u="none" strike="noStrike" cap="none" normalizeH="0" baseline="0" smtClean="0">
            <a:ln>
              <a:noFill/>
            </a:ln>
            <a:solidFill>
              <a:schemeClr val="bg1"/>
            </a:solidFill>
            <a:effectLst>
              <a:outerShdw blurRad="38100" dist="38100" dir="2700000" algn="tl">
                <a:srgbClr val="000000">
                  <a:alpha val="43137"/>
                </a:srgbClr>
              </a:outerShdw>
            </a:effectLst>
            <a:latin typeface="Comic Sans MS"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4800" b="1" i="0" u="none" strike="noStrike" cap="none" normalizeH="0" baseline="0" smtClean="0">
            <a:ln>
              <a:noFill/>
            </a:ln>
            <a:solidFill>
              <a:schemeClr val="bg1"/>
            </a:solidFill>
            <a:effectLst>
              <a:outerShdw blurRad="38100" dist="38100" dir="2700000" algn="tl">
                <a:srgbClr val="000000">
                  <a:alpha val="43137"/>
                </a:srgbClr>
              </a:outerShdw>
            </a:effectLst>
            <a:latin typeface="Comic Sans MS" pitchFamily="66"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513</Words>
  <Application>Microsoft PowerPoint</Application>
  <PresentationFormat>Bildschirmpräsentation (4:3)</PresentationFormat>
  <Paragraphs>163</Paragraphs>
  <Slides>28</Slides>
  <Notes>1</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28</vt:i4>
      </vt:variant>
    </vt:vector>
  </HeadingPairs>
  <TitlesOfParts>
    <vt:vector size="30" baseType="lpstr">
      <vt:lpstr>Standarddesign</vt:lpstr>
      <vt:lpstr>CorelDRAW!</vt:lpstr>
      <vt:lpstr>Medizinische Statistik und Informationsverarbeitung</vt:lpstr>
      <vt:lpstr>Gefahren beim Einsatz moderner Technik</vt:lpstr>
      <vt:lpstr>Entwicklung der Informatik</vt:lpstr>
      <vt:lpstr>Entwicklung der Informatik</vt:lpstr>
      <vt:lpstr>Entwicklung der Informatik</vt:lpstr>
      <vt:lpstr>Entwicklung der Informatik</vt:lpstr>
      <vt:lpstr>Entwicklung der Med. Informatik</vt:lpstr>
      <vt:lpstr>Entwicklung der Med. Informatik</vt:lpstr>
      <vt:lpstr>Entwicklung der Med. Informatik</vt:lpstr>
      <vt:lpstr>Dokumentation</vt:lpstr>
      <vt:lpstr>Definitionen</vt:lpstr>
      <vt:lpstr>Definitionen</vt:lpstr>
      <vt:lpstr>Definitionen</vt:lpstr>
      <vt:lpstr>Definitionen</vt:lpstr>
      <vt:lpstr>Definitionen</vt:lpstr>
      <vt:lpstr>Folie 16</vt:lpstr>
      <vt:lpstr>Algorithmus</vt:lpstr>
      <vt:lpstr>Ist das ein Algorithmus?</vt:lpstr>
      <vt:lpstr>Befehl</vt:lpstr>
      <vt:lpstr>Programm</vt:lpstr>
      <vt:lpstr>Bits &amp; Bytes</vt:lpstr>
      <vt:lpstr>Bits &amp; Bytes</vt:lpstr>
      <vt:lpstr>Begriffe</vt:lpstr>
      <vt:lpstr>Rechner</vt:lpstr>
      <vt:lpstr>Folie 25</vt:lpstr>
      <vt:lpstr>Folie 26</vt:lpstr>
      <vt:lpstr>Folie 27</vt:lpstr>
      <vt:lpstr>Rechner</vt:lpstr>
    </vt:vector>
  </TitlesOfParts>
  <Company>IMBIE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Vorlesung Medizinische Informatik</dc:title>
  <dc:subject>Mi</dc:subject>
  <dc:creator>Dr. G. Quade</dc:creator>
  <cp:lastModifiedBy> </cp:lastModifiedBy>
  <cp:revision>308</cp:revision>
  <cp:lastPrinted>1998-10-08T12:26:18Z</cp:lastPrinted>
  <dcterms:created xsi:type="dcterms:W3CDTF">1998-07-28T13:59:46Z</dcterms:created>
  <dcterms:modified xsi:type="dcterms:W3CDTF">2011-04-21T07:16:43Z</dcterms:modified>
</cp:coreProperties>
</file>